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4" r:id="rId9"/>
    <p:sldId id="265" r:id="rId10"/>
    <p:sldId id="266" r:id="rId11"/>
    <p:sldId id="264" r:id="rId12"/>
    <p:sldId id="276" r:id="rId13"/>
    <p:sldId id="279" r:id="rId14"/>
    <p:sldId id="278" r:id="rId15"/>
    <p:sldId id="267" r:id="rId16"/>
    <p:sldId id="268" r:id="rId17"/>
    <p:sldId id="277" r:id="rId18"/>
    <p:sldId id="275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7EAED"/>
          </a:solidFill>
        </a:fill>
      </a:tcStyle>
    </a:wholeTbl>
    <a:band1H>
      <a:tcStyle>
        <a:tcBdr/>
        <a:fill>
          <a:solidFill>
            <a:srgbClr val="CCD2D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CD2D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156082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156082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15608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58481-691C-41F1-89D4-ECD0202479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59C1EE-1C19-481C-B442-90A46DFB8E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E2AE5C-34C3-405F-B012-858DEB111C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EE8993-A466-47CA-9780-52CB26994486}" type="datetime1">
              <a:rPr lang="cs-CZ"/>
              <a:pPr lvl="0"/>
              <a:t>12.03.2026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F91B29-CE10-4880-8A6D-3FCA78BF30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6CC396-128A-43D2-83B2-CDA6D595F17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6EA5E9-322C-4894-BFA7-00E67F9768F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3938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767A8-FD4B-4E66-AF83-0B2D3EF3727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FB1DB62-E382-4ADF-98F3-5CCEB8127CA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52CC6C-8281-4575-9C86-F5B2DFD577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6978D-6EB4-4588-BBCC-4820F260E260}" type="datetime1">
              <a:rPr lang="cs-CZ"/>
              <a:pPr lvl="0"/>
              <a:t>12.03.2026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747F16-6177-4240-ABE8-F869C2F83E3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0E4172-10AC-4048-8FC2-BD41A81715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8A8283-1CCE-48D2-A22C-E7609E7A2F0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7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D4FE100-E9EE-486E-999A-9A5B1D9B081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2BD78D-8F52-4921-A5C7-D27FA1F4012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CD4FD6-73D9-4E68-B519-1811CC0DD8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3103BE-12B1-47E6-9C99-2C2D0C9EF472}" type="datetime1">
              <a:rPr lang="cs-CZ"/>
              <a:pPr lvl="0"/>
              <a:t>12.03.2026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7AA5F6-15D7-4839-BEC2-55BCBE7717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DA084C-F3EE-4AED-B9D5-9BED4C5573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9C3FEE-4FFA-4299-873F-127B1B94EF3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21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7E36B5-51D4-4A9B-808A-A87528F94F5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2CE0EC-05E7-468E-A490-CFF4EC07E81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7F3406-A278-4656-B53F-6588CEC5B0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11B3B6-8ABE-482D-BA0B-42203AC60FA1}" type="datetime1">
              <a:rPr lang="cs-CZ"/>
              <a:pPr lvl="0"/>
              <a:t>12.03.2026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70F6F9-ECF1-4D0A-830F-599DB6CA70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5570E6-6CBB-4488-BE64-6AC50B5514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37216E-032C-480B-9BDC-03C3D417C68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59214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548B5-8E73-4C58-9614-6C6FDD75D8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06C2B8-6B56-45D9-AF6F-9554B24E02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CB5161-7547-4A91-ADA9-C99C67945F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573018-0972-4B9F-8D8E-B1B79421BD5F}" type="datetime1">
              <a:rPr lang="cs-CZ"/>
              <a:pPr lvl="0"/>
              <a:t>12.03.2026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CDD97E-D18B-417C-9111-6AF3BC40492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C9CB8E-D12C-4D24-A4D4-096DE74DE13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E9B14A-E143-4732-852A-A27FBC99150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70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603163-91EB-4903-B918-0E67331CF73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02567E-9548-4953-8E7F-5BB5C603F45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6314BB-3A56-42A5-B033-D5AA54B27C2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E0A1DE-E998-41AD-B951-C814AF7328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34DBC8-3CF3-42E9-8656-9A8F61760CFB}" type="datetime1">
              <a:rPr lang="cs-CZ"/>
              <a:pPr lvl="0"/>
              <a:t>12.03.2026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622054-12FD-4A8D-9B9D-2F9C6EA87C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5176AC-3A25-492F-9BEE-E4DF0BA01E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02247F-700D-436E-9B6D-74F6E4D05CA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25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C34D1E-3A81-4A11-8239-446F6585D0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63948D-FDFE-4C25-957C-2037CF0D44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E20072-CC32-49A5-8694-F6844895717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E8F30BA-8947-4389-86AD-D18933E05C93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8C976A6-6C9D-4CAE-8377-09862232D76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3CF116-11F8-40DD-AC05-23A1ECCB9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4D2E05-4048-4B05-BDC3-162F467A6A33}" type="datetime1">
              <a:rPr lang="cs-CZ"/>
              <a:pPr lvl="0"/>
              <a:t>12.03.2026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F24C5F5-7DBF-4F95-93EB-79603E3FDEE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491BA95-0CBC-43DA-A2B3-8AEE7898E7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75CEF-400A-4B85-BCCF-7BEC2F293C5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95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49289-0591-43E9-AA8F-E6478017A9D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63055EB-564B-47A3-924D-82854EE6621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C67EE5-E9C9-44CE-BD15-BCA85BFEB353}" type="datetime1">
              <a:rPr lang="cs-CZ"/>
              <a:pPr lvl="0"/>
              <a:t>12.03.2026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C83161-216D-46F4-88F7-2D9BB833CB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5A51E9-4BF1-4EF9-9F07-E6D01F4E8F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298A02-CF57-4FF6-8673-800BF65E2EA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69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8BFA6B2-3F61-4795-8736-B5465AD851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200B28-90E0-41AE-85E5-12F945083601}" type="datetime1">
              <a:rPr lang="cs-CZ"/>
              <a:pPr lvl="0"/>
              <a:t>12.03.2026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E4AC81-2D30-4253-9E89-F0EB1FFFEB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3D450E8-775F-46C8-AD4B-BC9BB55BB4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BE8C7F-99E8-4A32-8C54-290F2923A3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0644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2D34C2-7E88-4062-902C-3052FB4D94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6FFC1D-21BA-471B-8824-266C66DDC2A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16DCC8-6F41-42F5-BA74-434AC18DA80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C4D93A-2E07-461B-B4D7-4EB57B75813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99E57-EB32-47B1-8A8D-C61C135CAAE4}" type="datetime1">
              <a:rPr lang="cs-CZ"/>
              <a:pPr lvl="0"/>
              <a:t>12.03.2026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C3B2B6-16D3-465D-998C-5627C97953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FC44860-01CC-4B79-84BC-47A36F765A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015D86-DBCF-42CC-9419-6641EE85ADE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23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97E25-1EC4-4E2D-82C0-A04DFC67BB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195F0B-7F24-46D1-A80D-341D2A46AD9B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4B2086F-1EC3-41A0-ADD9-D33152FA4E9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D638B6-7FE2-4659-8127-B348CCD886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EEE3AB-D9C8-463E-B344-6AC61397E7AE}" type="datetime1">
              <a:rPr lang="cs-CZ"/>
              <a:pPr lvl="0"/>
              <a:t>12.03.2026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857C1C-165E-4C0B-9865-41884CE021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2037CE-872F-4BA1-BCC7-34201D17E3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EC36DE-0A51-49F8-A186-17FE82A04E0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85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427FFE5-DAAE-41C2-AC1E-083F65B012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084A73-3709-4101-B4DE-6746075F0C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D596E8-5D77-4C65-80C2-97C655BA7AC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BEFFD72E-1AC8-41A3-A5DF-7B51474B01C9}" type="datetime1">
              <a:rPr lang="cs-CZ"/>
              <a:pPr lvl="0"/>
              <a:t>12.03.2026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333CDA-EFC9-4964-A4E2-D30DD4CD8B4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890D06-840B-40C6-9317-A0E091D6830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96D34F9D-35A8-48AC-A154-B362DE8EFFF4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cs-CZ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zshk.cz/prijimacky_s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ss.cz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50C1E4FF-AEAD-46DC-9B3F-0426F94A3F8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12">
            <a:extLst>
              <a:ext uri="{FF2B5EF4-FFF2-40B4-BE49-F238E27FC236}">
                <a16:creationId xmlns:a16="http://schemas.microsoft.com/office/drawing/2014/main" id="{C787D2B5-C0E0-40F2-BE4C-56AC33B2619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A5EB30C-A01E-47C9-83EB-C4271EB5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C9BD646A-AD8F-4309-84D7-C2320C75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23DAFFD0-4C23-4D10-B5A7-CABB3AEB3198}"/>
              </a:ext>
            </a:extLst>
          </p:cNvPr>
          <p:cNvSpPr txBox="1"/>
          <p:nvPr/>
        </p:nvSpPr>
        <p:spPr>
          <a:xfrm>
            <a:off x="1250599" y="1144590"/>
            <a:ext cx="8553160" cy="46935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i="0" u="none" strike="noStrike" kern="1200" cap="none" spc="0" baseline="0" dirty="0">
                <a:solidFill>
                  <a:srgbClr val="F0194C"/>
                </a:solidFill>
                <a:uFillTx/>
                <a:latin typeface="Arial Nova" pitchFamily="34"/>
                <a:ea typeface="Times New Roman" pitchFamily="18"/>
              </a:rPr>
              <a:t>Asistent zubního technika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dirty="0">
                <a:solidFill>
                  <a:srgbClr val="F0194C"/>
                </a:solidFill>
                <a:latin typeface="Arial Nova" pitchFamily="34"/>
                <a:ea typeface="Times New Roman" pitchFamily="18"/>
              </a:rPr>
              <a:t>Podrobné informace</a:t>
            </a:r>
            <a:endParaRPr lang="cs-CZ" sz="4400" b="1" i="0" u="none" strike="noStrike" kern="1200" cap="none" spc="0" baseline="0" dirty="0">
              <a:solidFill>
                <a:srgbClr val="F0194C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200" b="1" i="0" u="none" strike="noStrike" kern="1200" cap="none" spc="0" baseline="0" dirty="0">
              <a:solidFill>
                <a:srgbClr val="FF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ptos Display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Vyšší odborná škola zdravotnická a Střední zdravotnická škola, Hradec Králové, Komenského 234/6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www.zshk.cz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Kód oboru:  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53-44-M/03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Denní forma vzdělávání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Délka studia v letech: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Dosažené vzdělání: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Střední vzdělání s maturitní zkouškou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0C62D-5C6A-4690-B4AE-452C3C532DC6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8B25A1-EF67-4733-95FA-86F4EB5A891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8FCB1500-65C0-4072-B555-97E69B1BD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FF33D5DE-9424-4E9E-BA0C-662FCEA70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58A06EA9-E16A-4172-A82C-78464A777330}"/>
              </a:ext>
            </a:extLst>
          </p:cNvPr>
          <p:cNvSpPr txBox="1"/>
          <p:nvPr/>
        </p:nvSpPr>
        <p:spPr>
          <a:xfrm>
            <a:off x="988256" y="878217"/>
            <a:ext cx="9928271" cy="58169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Přijetí ke vzdělávání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 dirty="0">
              <a:solidFill>
                <a:srgbClr val="FF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Konkrétní kritéria přijímacího řízení pro obor jsou stanovena vždy do 31. ledna příslušného školního roku, ve kterém přijímací řízení probíhá, a zveřejněna na webových stránkách školy.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Uchazeč musí splnit podmínky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zdravotní způsobilosti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, kterou potvrdí v přihlášce ke studiu.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Kritéria hodnocení zkoušky zručnosti viz </a:t>
            </a:r>
            <a:r>
              <a:rPr lang="cs-CZ" sz="2400" b="0" i="0" u="sng" strike="noStrike" kern="1200" cap="none" spc="0" baseline="0" dirty="0">
                <a:solidFill>
                  <a:srgbClr val="0563C1"/>
                </a:solidFill>
                <a:uFillTx/>
                <a:latin typeface="Arial Nova" pitchFamily="34"/>
                <a:ea typeface="Times New Roman" pitchFamily="18"/>
                <a:hlinkClick r:id="rId4"/>
              </a:rPr>
              <a:t>Přijímací řízení SŠ – ZSHK</a:t>
            </a:r>
            <a:endParaRPr lang="cs-CZ" sz="2400" b="0" i="0" u="sng" strike="noStrike" kern="1200" cap="none" spc="0" baseline="0" dirty="0">
              <a:solidFill>
                <a:srgbClr val="0563C1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Přihlášku na SŠ podejte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elektronicky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nebo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poštou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do 20. února 2026.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Nezapomeňte přiložit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všechny požadované dokumenty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(viz kritéria).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Počet přijímaných uchazečů: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30</a:t>
            </a:r>
            <a:endParaRPr lang="cs-CZ" sz="24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BDAA4-5E0F-4764-9663-A31F1BE89EEF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9B2DE6-9A59-4C36-BFA4-69B81E693BE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6642D6A5-E794-467E-AE6E-2AE9D6F8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7C53B291-2E59-4CF8-A09F-4DBCB9E9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6FDBCE86-8FDF-473E-A528-9DCA427552E4}"/>
              </a:ext>
            </a:extLst>
          </p:cNvPr>
          <p:cNvSpPr txBox="1"/>
          <p:nvPr/>
        </p:nvSpPr>
        <p:spPr>
          <a:xfrm>
            <a:off x="988649" y="898836"/>
            <a:ext cx="10635176" cy="45243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Přijímací řízení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Celkem lze získat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250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bodů.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Do hodnocení zkoušek se započítává: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výsledky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jednotné přijímací zkoušky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se na celkovém hodnocení podílí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60 % =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150 bodů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(body z ČJ se násobí 2x)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vysvědčení ze základní školy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(prospěch na pololetním vysvědčení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z posledního ročníku, prospěch na výročním vysvědčení z předposledního  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ročníku, ve kterém žák plnil povinnou školní docházku) =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20 bodů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výsledky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zkoušky zručnosti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celkem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80 bodů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(40 b. z kreslení a 40 b. z modelování)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1FC9C510-605F-4693-B2AB-17BDC935CF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" name="Zástupný obsah 5">
            <a:extLst>
              <a:ext uri="{FF2B5EF4-FFF2-40B4-BE49-F238E27FC236}">
                <a16:creationId xmlns:a16="http://schemas.microsoft.com/office/drawing/2014/main" id="{17D488AF-3F7D-42A1-9500-72B84C66CA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0742" y="1543260"/>
          <a:ext cx="1370515" cy="4917391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73707">
                  <a:extLst>
                    <a:ext uri="{9D8B030D-6E8A-4147-A177-3AD203B41FA5}">
                      <a16:colId xmlns:a16="http://schemas.microsoft.com/office/drawing/2014/main" val="2124408118"/>
                    </a:ext>
                  </a:extLst>
                </a:gridCol>
                <a:gridCol w="251258">
                  <a:extLst>
                    <a:ext uri="{9D8B030D-6E8A-4147-A177-3AD203B41FA5}">
                      <a16:colId xmlns:a16="http://schemas.microsoft.com/office/drawing/2014/main" val="3431233452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1829206790"/>
                    </a:ext>
                  </a:extLst>
                </a:gridCol>
                <a:gridCol w="64346">
                  <a:extLst>
                    <a:ext uri="{9D8B030D-6E8A-4147-A177-3AD203B41FA5}">
                      <a16:colId xmlns:a16="http://schemas.microsoft.com/office/drawing/2014/main" val="3451097712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505949564"/>
                    </a:ext>
                  </a:extLst>
                </a:gridCol>
                <a:gridCol w="64474">
                  <a:extLst>
                    <a:ext uri="{9D8B030D-6E8A-4147-A177-3AD203B41FA5}">
                      <a16:colId xmlns:a16="http://schemas.microsoft.com/office/drawing/2014/main" val="1772965821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2252425384"/>
                    </a:ext>
                  </a:extLst>
                </a:gridCol>
                <a:gridCol w="64218">
                  <a:extLst>
                    <a:ext uri="{9D8B030D-6E8A-4147-A177-3AD203B41FA5}">
                      <a16:colId xmlns:a16="http://schemas.microsoft.com/office/drawing/2014/main" val="3446192607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2968154410"/>
                    </a:ext>
                  </a:extLst>
                </a:gridCol>
                <a:gridCol w="64611">
                  <a:extLst>
                    <a:ext uri="{9D8B030D-6E8A-4147-A177-3AD203B41FA5}">
                      <a16:colId xmlns:a16="http://schemas.microsoft.com/office/drawing/2014/main" val="1421505955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92204795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3147351695"/>
                    </a:ext>
                  </a:extLst>
                </a:gridCol>
                <a:gridCol w="85496">
                  <a:extLst>
                    <a:ext uri="{9D8B030D-6E8A-4147-A177-3AD203B41FA5}">
                      <a16:colId xmlns:a16="http://schemas.microsoft.com/office/drawing/2014/main" val="7450681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3343010667"/>
                    </a:ext>
                  </a:extLst>
                </a:gridCol>
              </a:tblGrid>
              <a:tr h="272235">
                <a:tc rowSpan="3" gridSpan="2">
                  <a:txBody>
                    <a:bodyPr/>
                    <a:lstStyle/>
                    <a:p>
                      <a:pPr marL="42547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Kategorie a názvy vyučovacích předmětů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45089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   Počet týdenních vyučovacích hodin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6788"/>
                  </a:ext>
                </a:extLst>
              </a:tr>
              <a:tr h="135312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115696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v ročníku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hod. </a:t>
                      </a:r>
                      <a:endParaRPr lang="cs-CZ" sz="200"/>
                    </a:p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za studium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875887"/>
                  </a:ext>
                </a:extLst>
              </a:tr>
              <a:tr h="432108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260052"/>
                  </a:ext>
                </a:extLst>
              </a:tr>
              <a:tr h="135312">
                <a:tc>
                  <a:txBody>
                    <a:bodyPr/>
                    <a:lstStyle/>
                    <a:p>
                      <a:pPr marL="2730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A. Povinné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45089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a) základní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3683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182187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Český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155 + 5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extLst>
                  <a:ext uri="{0D108BD9-81ED-4DB2-BD59-A6C34878D82A}">
                    <a16:rowId xmlns:a16="http://schemas.microsoft.com/office/drawing/2014/main" val="2027623347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Literární a estetická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5958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Cizí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384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888438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Dějepis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477992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Občanská nauka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619513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Fyzika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69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09926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Chemie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76118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Biologie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062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Matematika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237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12501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Tělesná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03167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První pomoc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338146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Informační a komunikační technologie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15643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Ekonomika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64 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183615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884037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344109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448698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Mikrobiologie, epidemiologie a hygiena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67231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Ochrana veřejného zdraví a výchova ke zdraví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582770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Kreslení a modelování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469004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Stomatologická protetika*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794625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ze stomatologické protetiky*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233180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Protetická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184919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 protetické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928936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Zhotovování stomatologických náhrad*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1225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6704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Odborná praxe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175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970212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b) výběrové a volitelné: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3659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48664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Konverzace v cizím jazyce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595411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Seminář z matematiky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888070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hodin týdně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4286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5886602"/>
                  </a:ext>
                </a:extLst>
              </a:tr>
            </a:tbl>
          </a:graphicData>
        </a:graphic>
      </p:graphicFrame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A743D77F-C9CA-451C-BFAB-ED3FD7520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8E137EB-FF5A-44CC-8578-23FB1142E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2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51BC5165-6839-4392-B64B-773DAE30064B}"/>
              </a:ext>
            </a:extLst>
          </p:cNvPr>
          <p:cNvSpPr txBox="1"/>
          <p:nvPr/>
        </p:nvSpPr>
        <p:spPr>
          <a:xfrm>
            <a:off x="998808" y="1889278"/>
            <a:ext cx="855316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13C031A-E626-4968-9DFB-9C127C87BC7E}"/>
              </a:ext>
            </a:extLst>
          </p:cNvPr>
          <p:cNvSpPr/>
          <p:nvPr/>
        </p:nvSpPr>
        <p:spPr>
          <a:xfrm>
            <a:off x="5410203" y="1586986"/>
            <a:ext cx="18472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ECC8834-9DC0-4A13-9CB7-87ABE5D1C5B0}"/>
              </a:ext>
            </a:extLst>
          </p:cNvPr>
          <p:cNvSpPr/>
          <p:nvPr/>
        </p:nvSpPr>
        <p:spPr>
          <a:xfrm>
            <a:off x="-6249558" y="1586986"/>
            <a:ext cx="3273701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C36F9D1-1544-461C-A3DA-45B8E038F105}"/>
              </a:ext>
            </a:extLst>
          </p:cNvPr>
          <p:cNvSpPr/>
          <p:nvPr/>
        </p:nvSpPr>
        <p:spPr>
          <a:xfrm>
            <a:off x="924906" y="919785"/>
            <a:ext cx="11372191" cy="341631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Termíny přijímacího řízení pro školní rok 2026/27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kern="0" dirty="0">
              <a:solidFill>
                <a:srgbClr val="F0194C"/>
              </a:solidFill>
              <a:latin typeface="Arial Nov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Jednotná přijímací zkouška:                         Zkouška zručnosti: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1. řádný termín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10. dubna 2026                     14. dubna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nebo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15. dubna 2026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2. řádný termín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13. dubna 2026                     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Uchazeč si jeden termín zvolí.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1. náhradní termín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29. dubna 2026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2. náhradní termín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30. dubna 2026               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Náhradní termín: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24. dubna 2026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DCABE4BF-3699-42C0-A140-689D2CDBBD0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" name="Zástupný obsah 5">
            <a:extLst>
              <a:ext uri="{FF2B5EF4-FFF2-40B4-BE49-F238E27FC236}">
                <a16:creationId xmlns:a16="http://schemas.microsoft.com/office/drawing/2014/main" id="{CBC58B59-3F1D-41B1-9667-939C89C1B9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0742" y="1543260"/>
          <a:ext cx="1370515" cy="4917391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73707">
                  <a:extLst>
                    <a:ext uri="{9D8B030D-6E8A-4147-A177-3AD203B41FA5}">
                      <a16:colId xmlns:a16="http://schemas.microsoft.com/office/drawing/2014/main" val="4245857512"/>
                    </a:ext>
                  </a:extLst>
                </a:gridCol>
                <a:gridCol w="251258">
                  <a:extLst>
                    <a:ext uri="{9D8B030D-6E8A-4147-A177-3AD203B41FA5}">
                      <a16:colId xmlns:a16="http://schemas.microsoft.com/office/drawing/2014/main" val="270615117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1489151216"/>
                    </a:ext>
                  </a:extLst>
                </a:gridCol>
                <a:gridCol w="64346">
                  <a:extLst>
                    <a:ext uri="{9D8B030D-6E8A-4147-A177-3AD203B41FA5}">
                      <a16:colId xmlns:a16="http://schemas.microsoft.com/office/drawing/2014/main" val="236938100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2845832407"/>
                    </a:ext>
                  </a:extLst>
                </a:gridCol>
                <a:gridCol w="64474">
                  <a:extLst>
                    <a:ext uri="{9D8B030D-6E8A-4147-A177-3AD203B41FA5}">
                      <a16:colId xmlns:a16="http://schemas.microsoft.com/office/drawing/2014/main" val="2489567916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3037707487"/>
                    </a:ext>
                  </a:extLst>
                </a:gridCol>
                <a:gridCol w="64218">
                  <a:extLst>
                    <a:ext uri="{9D8B030D-6E8A-4147-A177-3AD203B41FA5}">
                      <a16:colId xmlns:a16="http://schemas.microsoft.com/office/drawing/2014/main" val="3241572390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203091797"/>
                    </a:ext>
                  </a:extLst>
                </a:gridCol>
                <a:gridCol w="64611">
                  <a:extLst>
                    <a:ext uri="{9D8B030D-6E8A-4147-A177-3AD203B41FA5}">
                      <a16:colId xmlns:a16="http://schemas.microsoft.com/office/drawing/2014/main" val="1029734744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3645113605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1549329913"/>
                    </a:ext>
                  </a:extLst>
                </a:gridCol>
                <a:gridCol w="85496">
                  <a:extLst>
                    <a:ext uri="{9D8B030D-6E8A-4147-A177-3AD203B41FA5}">
                      <a16:colId xmlns:a16="http://schemas.microsoft.com/office/drawing/2014/main" val="3057945018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2068152927"/>
                    </a:ext>
                  </a:extLst>
                </a:gridCol>
              </a:tblGrid>
              <a:tr h="272235">
                <a:tc rowSpan="3" gridSpan="2">
                  <a:txBody>
                    <a:bodyPr/>
                    <a:lstStyle/>
                    <a:p>
                      <a:pPr marL="42547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Kategorie a názvy vyučovacích předmětů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45089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   Počet týdenních vyučovacích hodin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03720"/>
                  </a:ext>
                </a:extLst>
              </a:tr>
              <a:tr h="135312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115696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v ročníku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hod. </a:t>
                      </a:r>
                      <a:endParaRPr lang="cs-CZ" sz="200"/>
                    </a:p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za studium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730312"/>
                  </a:ext>
                </a:extLst>
              </a:tr>
              <a:tr h="432108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188796"/>
                  </a:ext>
                </a:extLst>
              </a:tr>
              <a:tr h="135312">
                <a:tc>
                  <a:txBody>
                    <a:bodyPr/>
                    <a:lstStyle/>
                    <a:p>
                      <a:pPr marL="2730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A. Povinné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45089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a) základní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3683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652046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Český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155 + 5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extLst>
                  <a:ext uri="{0D108BD9-81ED-4DB2-BD59-A6C34878D82A}">
                    <a16:rowId xmlns:a16="http://schemas.microsoft.com/office/drawing/2014/main" val="3604944579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Literární a estetická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571688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Cizí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384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94356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Dějepis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189136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Občanská nauka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090320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Fyzika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69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04057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Chemie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84883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Biologie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74285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Matematika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237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445828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Tělesná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55270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První pomoc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878157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Informační a komunikační technologie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452880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Ekonomika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64 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4078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97214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36427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885074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Mikrobiologie, epidemiologie a hygiena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076257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Ochrana veřejného zdraví a výchova ke zdraví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923313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Kreslení a modelování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564854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Stomatologická protetika*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02667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ze stomatologické protetiky*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002709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Protetická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192558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 protetické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49579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Zhotovování stomatologických náhrad*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1225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19164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Odborná praxe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175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62894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b) výběrové a volitelné: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3659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374967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Konverzace v cizím jazyce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945092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Seminář z matematiky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999355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hodin týdně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4286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942791"/>
                  </a:ext>
                </a:extLst>
              </a:tr>
            </a:tbl>
          </a:graphicData>
        </a:graphic>
      </p:graphicFrame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D7EB77E7-516E-40BA-9C0F-0C088A018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CA2E0B95-05F2-40D6-8ACD-71CF57A34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4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27741395-2835-4DB8-92ED-BA6DA897727E}"/>
              </a:ext>
            </a:extLst>
          </p:cNvPr>
          <p:cNvSpPr txBox="1"/>
          <p:nvPr/>
        </p:nvSpPr>
        <p:spPr>
          <a:xfrm>
            <a:off x="838203" y="925500"/>
            <a:ext cx="10418060" cy="69249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Zkouška zručnosti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 dirty="0">
              <a:solidFill>
                <a:srgbClr val="FF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Sestává ze dvou částí: </a:t>
            </a:r>
            <a:r>
              <a:rPr lang="cs-CZ" sz="2400" b="1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kreslení 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</a:t>
            </a:r>
            <a:r>
              <a:rPr lang="cs-CZ" sz="2400" b="1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 modelování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Koná se v jeden den.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Na každou z nich má uchazeč vymezený čas 60 minut.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Výsledky vyhodnocuje 5členné komise.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Kreslení: 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uchazeč překreslí objekt, který je promítnut na monitoru ve třídě jako předloha, ve stejném rozměru, jako je uvedeno na kótách a se všemi detaily tak, aby se co nejvíce přiblížil předloze. Styl a způsob stínování je na volbě uchazeče.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Modelování: 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uchazeč obdrží 1ks upraveného hranolku školní křídy a předlohu/objekt, jehož kopii je cílem vyřezat. Je důležité zaměřit se na co nejpřesnější nápodobu, včetně případných hran, či zaoblení.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i="0" u="none" strike="noStrike" kern="1200" cap="none" spc="0" baseline="0" dirty="0">
              <a:solidFill>
                <a:srgbClr val="FF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FC1248A-CF35-487E-9F5E-ADDC29006D76}"/>
              </a:ext>
            </a:extLst>
          </p:cNvPr>
          <p:cNvSpPr/>
          <p:nvPr/>
        </p:nvSpPr>
        <p:spPr>
          <a:xfrm>
            <a:off x="5410203" y="1586986"/>
            <a:ext cx="18472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510F8B5-92DC-48A5-86CC-91405312E355}"/>
              </a:ext>
            </a:extLst>
          </p:cNvPr>
          <p:cNvSpPr/>
          <p:nvPr/>
        </p:nvSpPr>
        <p:spPr>
          <a:xfrm>
            <a:off x="-6249558" y="1586986"/>
            <a:ext cx="3273701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83CE8578-F007-41C7-9EFA-C571D9124B8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" name="Zástupný obsah 5">
            <a:extLst>
              <a:ext uri="{FF2B5EF4-FFF2-40B4-BE49-F238E27FC236}">
                <a16:creationId xmlns:a16="http://schemas.microsoft.com/office/drawing/2014/main" id="{F4DE863C-6196-4C10-869A-FD6A75FD37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10742" y="1543260"/>
          <a:ext cx="1370515" cy="4917391"/>
        </p:xfrm>
        <a:graphic>
          <a:graphicData uri="http://schemas.openxmlformats.org/drawingml/2006/table">
            <a:tbl>
              <a:tblPr firstRow="1" firstCol="1" bandRow="1">
                <a:effectLst/>
                <a:tableStyleId>{5C22544A-7EE6-4342-B048-85BDC9FD1C3A}</a:tableStyleId>
              </a:tblPr>
              <a:tblGrid>
                <a:gridCol w="273707">
                  <a:extLst>
                    <a:ext uri="{9D8B030D-6E8A-4147-A177-3AD203B41FA5}">
                      <a16:colId xmlns:a16="http://schemas.microsoft.com/office/drawing/2014/main" val="3218027361"/>
                    </a:ext>
                  </a:extLst>
                </a:gridCol>
                <a:gridCol w="251258">
                  <a:extLst>
                    <a:ext uri="{9D8B030D-6E8A-4147-A177-3AD203B41FA5}">
                      <a16:colId xmlns:a16="http://schemas.microsoft.com/office/drawing/2014/main" val="658420566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1205781538"/>
                    </a:ext>
                  </a:extLst>
                </a:gridCol>
                <a:gridCol w="64346">
                  <a:extLst>
                    <a:ext uri="{9D8B030D-6E8A-4147-A177-3AD203B41FA5}">
                      <a16:colId xmlns:a16="http://schemas.microsoft.com/office/drawing/2014/main" val="8267128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3651487070"/>
                    </a:ext>
                  </a:extLst>
                </a:gridCol>
                <a:gridCol w="64474">
                  <a:extLst>
                    <a:ext uri="{9D8B030D-6E8A-4147-A177-3AD203B41FA5}">
                      <a16:colId xmlns:a16="http://schemas.microsoft.com/office/drawing/2014/main" val="3515974276"/>
                    </a:ext>
                  </a:extLst>
                </a:gridCol>
                <a:gridCol w="79095">
                  <a:extLst>
                    <a:ext uri="{9D8B030D-6E8A-4147-A177-3AD203B41FA5}">
                      <a16:colId xmlns:a16="http://schemas.microsoft.com/office/drawing/2014/main" val="2199027255"/>
                    </a:ext>
                  </a:extLst>
                </a:gridCol>
                <a:gridCol w="64218">
                  <a:extLst>
                    <a:ext uri="{9D8B030D-6E8A-4147-A177-3AD203B41FA5}">
                      <a16:colId xmlns:a16="http://schemas.microsoft.com/office/drawing/2014/main" val="1803359605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2743413127"/>
                    </a:ext>
                  </a:extLst>
                </a:gridCol>
                <a:gridCol w="64611">
                  <a:extLst>
                    <a:ext uri="{9D8B030D-6E8A-4147-A177-3AD203B41FA5}">
                      <a16:colId xmlns:a16="http://schemas.microsoft.com/office/drawing/2014/main" val="2122383659"/>
                    </a:ext>
                  </a:extLst>
                </a:gridCol>
                <a:gridCol w="107158">
                  <a:extLst>
                    <a:ext uri="{9D8B030D-6E8A-4147-A177-3AD203B41FA5}">
                      <a16:colId xmlns:a16="http://schemas.microsoft.com/office/drawing/2014/main" val="4241321972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2655569060"/>
                    </a:ext>
                  </a:extLst>
                </a:gridCol>
                <a:gridCol w="85496">
                  <a:extLst>
                    <a:ext uri="{9D8B030D-6E8A-4147-A177-3AD203B41FA5}">
                      <a16:colId xmlns:a16="http://schemas.microsoft.com/office/drawing/2014/main" val="3761015758"/>
                    </a:ext>
                  </a:extLst>
                </a:gridCol>
                <a:gridCol w="25402">
                  <a:extLst>
                    <a:ext uri="{9D8B030D-6E8A-4147-A177-3AD203B41FA5}">
                      <a16:colId xmlns:a16="http://schemas.microsoft.com/office/drawing/2014/main" val="3613842632"/>
                    </a:ext>
                  </a:extLst>
                </a:gridCol>
              </a:tblGrid>
              <a:tr h="272235">
                <a:tc rowSpan="3" gridSpan="2">
                  <a:txBody>
                    <a:bodyPr/>
                    <a:lstStyle/>
                    <a:p>
                      <a:pPr marL="42547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Kategorie a názvy vyučovacích předmětů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45089"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   Počet týdenních vyučovacích hodin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47759"/>
                  </a:ext>
                </a:extLst>
              </a:tr>
              <a:tr h="135312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1115696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v ročníku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hod. </a:t>
                      </a:r>
                      <a:endParaRPr lang="cs-CZ" sz="200"/>
                    </a:p>
                    <a:p>
                      <a:pPr lvl="0" indent="63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za studium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972471"/>
                  </a:ext>
                </a:extLst>
              </a:tr>
              <a:tr h="432108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4.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5609"/>
                  </a:ext>
                </a:extLst>
              </a:tr>
              <a:tr h="135312">
                <a:tc>
                  <a:txBody>
                    <a:bodyPr/>
                    <a:lstStyle/>
                    <a:p>
                      <a:pPr marL="2730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A. Povinné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45089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a) základní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3683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619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92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746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494878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Český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155 + 5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 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extLst>
                  <a:ext uri="{0D108BD9-81ED-4DB2-BD59-A6C34878D82A}">
                    <a16:rowId xmlns:a16="http://schemas.microsoft.com/office/drawing/2014/main" val="1460733512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Literární a estetická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255066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Cizí jazyk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384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70276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Dějepis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001146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Občanská nauka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68455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Fyzika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69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51449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Chemie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449426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Biologie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461392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Matematika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237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745479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Tělesná výchova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256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8017317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První pomoc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70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89268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Informační a komunikační technologie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374149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Ekonomika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64 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717597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105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295341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415077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93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665792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Mikrobiologie, epidemiologie a hygiena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543179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Ochrana veřejného zdraví a výchova ke zdraví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133363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Kreslení a modelování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35834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Stomatologická protetika*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112425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ze stomatologické protetiky*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61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285225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Protetická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17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825863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Cvičení z protetické technologie*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136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686586"/>
                  </a:ext>
                </a:extLst>
              </a:tr>
              <a:tr h="203774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Zhotovování stomatologických náhrad*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8+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1225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237874"/>
                  </a:ext>
                </a:extLst>
              </a:tr>
              <a:tr h="66851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Odborná praxe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175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04949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b) výběrové a volitelné: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3018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47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33659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464225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Konverzace v cizím jazyce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2542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-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gridSpan="3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27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439793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Seminář z matematiky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485282"/>
                  </a:ext>
                </a:extLst>
              </a:tr>
              <a:tr h="135312">
                <a:tc gridSpan="2">
                  <a:txBody>
                    <a:bodyPr/>
                    <a:lstStyle/>
                    <a:p>
                      <a:pPr marL="42547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Celkem hodin týdně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32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01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34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0"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30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128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gridSpan="3">
                  <a:txBody>
                    <a:bodyPr/>
                    <a:lstStyle/>
                    <a:p>
                      <a:pPr marL="118743"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400"/>
                        <a:t>4286 </a:t>
                      </a:r>
                      <a:endParaRPr lang="cs-CZ" sz="200">
                        <a:latin typeface="Calibri" pitchFamily="34"/>
                        <a:ea typeface="Calibri" pitchFamily="34"/>
                        <a:cs typeface="Times New Roman" pitchFamily="18"/>
                      </a:endParaRPr>
                    </a:p>
                  </a:txBody>
                  <a:tcPr marL="0" marR="0" marT="1865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2088242"/>
                  </a:ext>
                </a:extLst>
              </a:tr>
            </a:tbl>
          </a:graphicData>
        </a:graphic>
      </p:graphicFrame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26F922FA-2432-4468-A45B-79721BC87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B914E62-08DC-4B0F-86DD-20CA1EC5D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52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D96321C7-23DB-48E5-9D00-5FBE37AC7584}"/>
              </a:ext>
            </a:extLst>
          </p:cNvPr>
          <p:cNvSpPr txBox="1"/>
          <p:nvPr/>
        </p:nvSpPr>
        <p:spPr>
          <a:xfrm>
            <a:off x="967279" y="883657"/>
            <a:ext cx="10100114" cy="5632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Nástroje a pomůcky ke zkoušce zručnosti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1" kern="0" dirty="0">
              <a:solidFill>
                <a:srgbClr val="F0194C"/>
              </a:solidFill>
              <a:latin typeface="Arial Nova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S sebou si přineste: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Papírovou podložku na psaní ve formátu A4 pod papír na kreslení,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plastovou pracovní podložku na stůl pro práci s křídou,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psací potřeby, gumu,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obyčejnou tužku vhodnou na kreslení (dle volby např. 2B, 4B, 8B, H3)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pravítko, trojúhelník, papírové měřítko,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hadřík na úklid pracovního místa,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nástroj na odškrabávání a modelování z křídy (např. nůž, modelářský nožík, skalpel či jiný ostrý nástroj),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měkký zubní kartáček nebo štětec a jemný smirkový papír na zahlazení křídy.  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FA1E9C8-2D7B-4CEA-A143-C271420C912D}"/>
              </a:ext>
            </a:extLst>
          </p:cNvPr>
          <p:cNvSpPr/>
          <p:nvPr/>
        </p:nvSpPr>
        <p:spPr>
          <a:xfrm>
            <a:off x="5410203" y="1586986"/>
            <a:ext cx="18472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147A671-B2AE-4F55-B76C-8ED1605E794F}"/>
              </a:ext>
            </a:extLst>
          </p:cNvPr>
          <p:cNvSpPr/>
          <p:nvPr/>
        </p:nvSpPr>
        <p:spPr>
          <a:xfrm>
            <a:off x="-6249558" y="1586986"/>
            <a:ext cx="32737019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 descr="Obsah obrázku design, ilustrace">
            <a:extLst>
              <a:ext uri="{FF2B5EF4-FFF2-40B4-BE49-F238E27FC236}">
                <a16:creationId xmlns:a16="http://schemas.microsoft.com/office/drawing/2014/main" id="{DBFA82BD-38BC-4F89-8C8A-BF133AB32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3">
            <a:extLst>
              <a:ext uri="{FF2B5EF4-FFF2-40B4-BE49-F238E27FC236}">
                <a16:creationId xmlns:a16="http://schemas.microsoft.com/office/drawing/2014/main" id="{F5E2305D-D299-4714-BDE5-B2216F1B5354}"/>
              </a:ext>
            </a:extLst>
          </p:cNvPr>
          <p:cNvSpPr txBox="1"/>
          <p:nvPr/>
        </p:nvSpPr>
        <p:spPr>
          <a:xfrm>
            <a:off x="863595" y="920846"/>
            <a:ext cx="10655494" cy="5632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Ukončení vzdělávání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Vzdělávání je ukončeno maturitní zkouškou v souladu s platnými předpisy.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Maturitní zkouška se skládá ze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společné a profilové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části.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Společná část (státní)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MZK se skládá ze 2 povinných zkoušek.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1. povinná zkouška je z českého jazyka a literatury,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2. povinná zkouška -  žák zvolí buď cizí jazyk (anglický nebo německý), nebo matematiku.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Profilová část (školní)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MZK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• 1.Př. – Stomatologická protetika (ústní zkouška)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• 2.Př. – Protetická technologie (ústní zkouška)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• 3.Př. – Zhotovování stomatologických náhrad (praktická zkouška)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 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F2DB924C-5EF1-4857-A37A-289C8230A8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12">
            <a:extLst>
              <a:ext uri="{FF2B5EF4-FFF2-40B4-BE49-F238E27FC236}">
                <a16:creationId xmlns:a16="http://schemas.microsoft.com/office/drawing/2014/main" id="{54084520-E16B-47A4-A0BC-9467B07CF1D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2EBB2980-B82C-458A-8623-ABBED1A59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0256A7EE-689C-47F9-9059-7022625B5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241EB86E-BD65-44DD-808C-016A01C8BEAE}"/>
              </a:ext>
            </a:extLst>
          </p:cNvPr>
          <p:cNvSpPr txBox="1"/>
          <p:nvPr/>
        </p:nvSpPr>
        <p:spPr>
          <a:xfrm>
            <a:off x="998808" y="1889278"/>
            <a:ext cx="855316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ABBF36A-9759-4F04-BDB5-CA1E4431F860}"/>
              </a:ext>
            </a:extLst>
          </p:cNvPr>
          <p:cNvSpPr txBox="1"/>
          <p:nvPr/>
        </p:nvSpPr>
        <p:spPr>
          <a:xfrm>
            <a:off x="998808" y="889848"/>
            <a:ext cx="10354994" cy="5632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Profil absolventa – víme, co v tobě bude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/>
              <a:buChar char="•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Absolvent se uplatní na stomatologických pracovištích nemocnic a klinik, v privátních zubních laboratořích, jeho odborná způsobilost se může uplatnit také ve výrobě a obchodu příslušného zaměření.</a:t>
            </a:r>
            <a:endParaRPr lang="cs-CZ" sz="2400" b="1" i="0" u="none" strike="noStrike" kern="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Arial" pitchFamily="34"/>
              <a:buChar char="•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hotovuje ortodontické pomůcky a všechny typy zubních náhrad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a provádí  jejich úpravy a opravy.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itchFamily="34"/>
              <a:buChar char="•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lánuje jednotlivé pracovní postupy při zhotovování zubních náhrad.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itchFamily="34"/>
              <a:buChar char="•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pracovává všechny hlavní a pomocné materiály ve stomatologii, obsluhuje přístroje v zubní laboratoři.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itchFamily="34"/>
              <a:buChar char="•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racuje s moderní informační a komunikační technikou a s moderní technologií svého oboru.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sng" strike="noStrike" kern="1200" cap="none" spc="0" baseline="0" dirty="0" err="1">
                <a:solidFill>
                  <a:srgbClr val="0563C1"/>
                </a:solidFill>
                <a:uFillTx/>
                <a:latin typeface="Arial Nova" pitchFamily="34"/>
                <a:ea typeface="Times New Roman" pitchFamily="18"/>
                <a:hlinkClick r:id="rId4"/>
              </a:rPr>
              <a:t>Europass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 je určen všem, kteří chtějí studovat nebo pracovat v EU, členských státech ESVO/EHP.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FC1469D5-4CAF-4E73-8FD4-D8B06926C6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12">
            <a:extLst>
              <a:ext uri="{FF2B5EF4-FFF2-40B4-BE49-F238E27FC236}">
                <a16:creationId xmlns:a16="http://schemas.microsoft.com/office/drawing/2014/main" id="{AA7E3134-FF25-400D-889F-263F363E995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CDF07FB5-2CAC-41FD-9695-9D65F31D2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C47CE1C2-45EB-4C38-B707-854491BA2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9519744C-EAAF-49E0-8B01-B6CAEC97E3FC}"/>
              </a:ext>
            </a:extLst>
          </p:cNvPr>
          <p:cNvSpPr txBox="1"/>
          <p:nvPr/>
        </p:nvSpPr>
        <p:spPr>
          <a:xfrm>
            <a:off x="983172" y="946623"/>
            <a:ext cx="10243620" cy="67095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Možnosti dalšího vzdělávání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Po úspěšně vykonané maturitní zkoušce se mohou studenti dále vzdělávat na vyšších odborných školách a vysokých školách.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I v případě nepřijetí na obor AZT není nic ztraceno.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Na naší škole otevíráme každoročně obor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Diplomovaný zubní technik.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Není překážkou pokud jste absolventem jiného oboru, důležité je chtít. 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Náš obor je krásný a pomáhající, stojí za to ho studovat!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4000" b="1" i="0" u="none" strike="noStrike" kern="0" cap="none" spc="0" baseline="0" dirty="0">
              <a:solidFill>
                <a:srgbClr val="FF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3E7D0750-98E9-43DD-BA4F-0BC93F603E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12">
            <a:extLst>
              <a:ext uri="{FF2B5EF4-FFF2-40B4-BE49-F238E27FC236}">
                <a16:creationId xmlns:a16="http://schemas.microsoft.com/office/drawing/2014/main" id="{358320F1-2586-4E6F-9B9F-BDBCE39B2D0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E50B674-16D8-4207-8468-0DED0E2D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EE6BA2C3-E3AB-413E-B52B-EC689C1CA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D7280463-2599-4C8D-82C8-954B361DED14}"/>
              </a:ext>
            </a:extLst>
          </p:cNvPr>
          <p:cNvSpPr txBox="1"/>
          <p:nvPr/>
        </p:nvSpPr>
        <p:spPr>
          <a:xfrm>
            <a:off x="418456" y="1889278"/>
            <a:ext cx="2384179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Učební plán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AZT</a:t>
            </a:r>
          </a:p>
        </p:txBody>
      </p:sp>
      <p:pic>
        <p:nvPicPr>
          <p:cNvPr id="7" name="Obrázek 9">
            <a:extLst>
              <a:ext uri="{FF2B5EF4-FFF2-40B4-BE49-F238E27FC236}">
                <a16:creationId xmlns:a16="http://schemas.microsoft.com/office/drawing/2014/main" id="{A43251FE-5EA2-4060-AD2A-B379BF29E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636" y="83054"/>
            <a:ext cx="6586724" cy="66918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C2341-B261-4419-A234-E5B494E5E7D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A7BC82-714B-40A1-A085-1C4387132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1656A53E-1B11-4D03-82C2-6292DBC68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41D57827-381F-4650-ADC9-26C442CC2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2EFA1948-04BF-4C36-984C-018BB220DCA5}"/>
              </a:ext>
            </a:extLst>
          </p:cNvPr>
          <p:cNvSpPr txBox="1"/>
          <p:nvPr/>
        </p:nvSpPr>
        <p:spPr>
          <a:xfrm>
            <a:off x="858127" y="896047"/>
            <a:ext cx="10199080" cy="6189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dirty="0">
                <a:solidFill>
                  <a:srgbClr val="F0194C"/>
                </a:solidFill>
                <a:latin typeface="Arial Nova" pitchFamily="34"/>
              </a:rPr>
              <a:t>Co dělá zubní technik?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Asistent zubního technika: </a:t>
            </a:r>
            <a:endParaRPr lang="cs-CZ" sz="2400" b="1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itchFamily="18"/>
              <a:buChar char="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Zhotovuje zubní náhrady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a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ortodontické pomůcky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,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provádí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 jejich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úpravy a opravy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, a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zpracovává materiály používané v zubním lékařství.</a:t>
            </a: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itchFamily="18"/>
              <a:buChar char="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Obsluhuje zdravotnické prostředky, zařízení zubní laboratoře a zajišťuje jejich údržbu.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itchFamily="18"/>
              <a:buChar char="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Provádí činnosti při přejímání, kontrole a uložení zdravotnických prostředků.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22860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Podle Zákona č. 96/2004 Sb. zahrnuje výkon povolání asistenta zubního technika činnosti v léčebné a preventivní péči, kde na základě indikace zubního lékaře a pod odborným dohledem zhotovuje a opravuje stomatologické náhrady, ortodontické pomůcky a další výrobky.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itchFamily="18"/>
              <a:buChar char=""/>
              <a:tabLst>
                <a:tab pos="4572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050" b="0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Calibri" pitchFamily="34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C4EE5-C5A6-45B5-8D41-47B88B62DB6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F5BE32-DD56-43CD-8508-67B2EB6D209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F4A4AD76-5E3B-405C-8561-84ED5478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A137D8B9-7195-4D44-9EF6-4CF92CCB6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F4CA9CDD-7D04-48AA-A0AA-23D3BD837118}"/>
              </a:ext>
            </a:extLst>
          </p:cNvPr>
          <p:cNvSpPr txBox="1"/>
          <p:nvPr/>
        </p:nvSpPr>
        <p:spPr>
          <a:xfrm>
            <a:off x="960513" y="1003819"/>
            <a:ext cx="10032604" cy="4911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Víme, co v tobě je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Naučíme tě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vyrobit zubní náhrady, které nejen dobře vypadají,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ale také skvěle fungují.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Zvládneš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zpracovat materiály používané při výrobě různých typů zubních náhrad a naučíš se obsluhovat laboratorní přístroje.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Získáš dovednosti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, jak každému vytvořit krásný úsměv pomocí rovnátek, korunek, můstků, či zubních implantátů.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Staneš se součástí týmu lékaře stomatologa a zubní instrumentářky.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</a:t>
            </a:r>
            <a:r>
              <a:rPr lang="cs-CZ" sz="26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Pokud tě baví tvořivá individuální činnost, rád modeluješ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6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         a kreslíš, pak tě tento obor zcela jistě zaujme!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8B5E7A-6699-4852-9E74-869977F208BC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D09E98-7C40-40C8-A750-362E7E8E279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A1F9C188-4378-4C9D-9630-35552BC10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2EF66F6A-DA80-40D6-9987-37238F0E9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8C0408D6-DFE3-4BB4-86F2-75F21AB83917}"/>
              </a:ext>
            </a:extLst>
          </p:cNvPr>
          <p:cNvSpPr txBox="1"/>
          <p:nvPr/>
        </p:nvSpPr>
        <p:spPr>
          <a:xfrm>
            <a:off x="1068357" y="990670"/>
            <a:ext cx="9144000" cy="37473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Uplatnění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Absolvent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 oboru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najde uplatnění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jako člen týmu 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v zubních laboratořích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, 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frézovacích centrech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,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na pracovištích zubních lékařů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. 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  <a:cs typeface="Times New Roman" pitchFamily="18"/>
              </a:rPr>
              <a:t>Poskytuje péči v souladu s právními předpisy, pracuje se zdravotnickou dokumentací a informačními systémy.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Calibri" pitchFamily="34"/>
              <a:cs typeface="Times New Roman" pitchFamily="1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37E891-7F0F-4B2B-A164-BD99D8D5499E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E7E774A-55EC-4A58-8A63-9954AD31C7E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04CDEA59-34E7-4903-9BD5-B0A1A7C5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EC16F6F0-EBFD-4896-AF7F-F49646190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4872401B-A9ED-4687-9EC5-07D528CB383E}"/>
              </a:ext>
            </a:extLst>
          </p:cNvPr>
          <p:cNvSpPr txBox="1"/>
          <p:nvPr/>
        </p:nvSpPr>
        <p:spPr>
          <a:xfrm>
            <a:off x="914400" y="948086"/>
            <a:ext cx="10100599" cy="56169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Naše škola ZSHK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Z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- zdraví je pro nás nejvyšší hodnotou, neseme titul „Zdravá škola“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S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- spolupracujeme uvnitř školy, s odbornými pracovišti, s komunitou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H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- hledáme cesty i v situacích, které se jeví bezvýchodnými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K</a:t>
            </a:r>
            <a:r>
              <a:rPr lang="cs-CZ" sz="2400" b="0" i="0" u="none" strike="noStrike" kern="1200" cap="none" spc="0" baseline="0" dirty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- komplexní a profesionální přístup je pro nás samozřejmostí.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 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Jsme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škola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, která si je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vědoma svých kvalit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,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 dlouhou tradicí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,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ale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moderním přístupem ke vzdělávání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. 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Máme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profesionální pedagogy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spolupracujeme se špičkovými pracovišti a odborníky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.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Naši absolventi jsou úspěšní odborníci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ve zdravotnických profesích, jsou otevřeni novým věcem, vybaveni dobrými komunikačními schopnostmi.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Jsou schopni uplatnit se na trhu práce u nás i v zahraničí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.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C68F0F-9CFD-4026-9151-B6223A74C317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BFB6A3-5CDB-46D4-B778-AD1184C3C87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19A43982-1A9D-4216-9376-345347B25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24C1F45-AAC5-41CC-B7E4-47599C35E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772388B3-FDAE-4C7D-AF0E-AB454343536D}"/>
              </a:ext>
            </a:extLst>
          </p:cNvPr>
          <p:cNvSpPr txBox="1"/>
          <p:nvPr/>
        </p:nvSpPr>
        <p:spPr>
          <a:xfrm>
            <a:off x="757306" y="897648"/>
            <a:ext cx="10677375" cy="56323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 </a:t>
            </a: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Charakteristika školy, její poslání a vize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 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Ve výchově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klademe důraz na mravní kvality žáků a studentů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Garantujeme kvalitní výuku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provázanou s praxí.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Nabízíme vysokou úroveň v práci s ICT technikou, poskytujeme knihovní služby, ubytovací i stravovací služby.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Výuku vedeme moderními vyučovacími metodami s důrazem na kooperaci mezi žáky a studenty a s podporou jejich individuálních potřeb.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Dáváme </a:t>
            </a: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důraz na rozvoj kompetencí pro osobní i profesní život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Realizujeme projektové aktivity zaměřené na přírodovědná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a zdravotnická témata.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Podporujeme celoživotního učení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– kvalifikační vzdělávání v podobě dlouhodobých kurzů (zubní instrumentářka, kurzy první pomoci pro laickou veřejnost i pedagogy, kurzy DVPP).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59414-B93C-44C2-BE6D-9601C16AF403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789167-4F93-4E5A-9EE4-ED57E2D658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4292EDE-F6AD-4C07-9733-861440F95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075C95A2-51DF-49A5-814F-E942D4904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807591C9-71C6-47C3-B1A7-9E6E80EDC30F}"/>
              </a:ext>
            </a:extLst>
          </p:cNvPr>
          <p:cNvSpPr txBox="1"/>
          <p:nvPr/>
        </p:nvSpPr>
        <p:spPr>
          <a:xfrm>
            <a:off x="821396" y="886163"/>
            <a:ext cx="10549213" cy="52475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 Podpora ve škole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2400" b="1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Žákovská rada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– SŠ se setkávají s vedením školy a řeší problémy, které žáci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ve škole vnímají. </a:t>
            </a:r>
            <a:endParaRPr lang="cs-CZ" sz="2400" b="1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Všichni žáci mají kdykoli otevřenou cestu k vedení školy i všem vyučujícím.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Poradenství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e škole je školní psycholog, j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ehož služby lze bezplatně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využít.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ýchovný poradce řeší s žáky otázky výchovné i vzdělávací.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K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ariérní poradce v případě potřeby pomáhá žákům.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Škola má t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ým zaměřený na prevenci sociálně patologických jevů.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Internacionalizace školy</a:t>
            </a:r>
          </a:p>
          <a:p>
            <a:pPr marL="285750" marR="0" lvl="0" indent="-28575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Zapojujeme pedagogy a žáky/studenty do projektů zahraničních mobilit (Erasmus+, EHP fondy).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1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1">
            <a:extLst>
              <a:ext uri="{FF2B5EF4-FFF2-40B4-BE49-F238E27FC236}">
                <a16:creationId xmlns:a16="http://schemas.microsoft.com/office/drawing/2014/main" id="{D129DCCD-53ED-4FE9-90B4-2B43AA3898E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12">
            <a:extLst>
              <a:ext uri="{FF2B5EF4-FFF2-40B4-BE49-F238E27FC236}">
                <a16:creationId xmlns:a16="http://schemas.microsoft.com/office/drawing/2014/main" id="{7B60C892-1A3D-457C-9514-57087D47CC7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5770AB6F-8356-40C3-AB89-4E62985D6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9E299806-EE84-4DE6-A408-AB06CEB0C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10">
            <a:extLst>
              <a:ext uri="{FF2B5EF4-FFF2-40B4-BE49-F238E27FC236}">
                <a16:creationId xmlns:a16="http://schemas.microsoft.com/office/drawing/2014/main" id="{47D660D7-C2DA-49AD-B087-1D6AD7575EBF}"/>
              </a:ext>
            </a:extLst>
          </p:cNvPr>
          <p:cNvSpPr txBox="1"/>
          <p:nvPr/>
        </p:nvSpPr>
        <p:spPr>
          <a:xfrm>
            <a:off x="1008857" y="1929475"/>
            <a:ext cx="8553160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endParaRPr lang="cs-CZ" sz="2400" b="0" i="0" u="none" strike="noStrike" kern="1200" cap="none" spc="0" baseline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</p:txBody>
      </p:sp>
      <p:sp>
        <p:nvSpPr>
          <p:cNvPr id="7" name="TextovéPole 13">
            <a:extLst>
              <a:ext uri="{FF2B5EF4-FFF2-40B4-BE49-F238E27FC236}">
                <a16:creationId xmlns:a16="http://schemas.microsoft.com/office/drawing/2014/main" id="{0E7562E6-0D1A-4B7F-93D7-249E7AF7CFA2}"/>
              </a:ext>
            </a:extLst>
          </p:cNvPr>
          <p:cNvSpPr txBox="1"/>
          <p:nvPr/>
        </p:nvSpPr>
        <p:spPr>
          <a:xfrm>
            <a:off x="1008857" y="888888"/>
            <a:ext cx="9283226" cy="415498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Erasmus+</a:t>
            </a:r>
          </a:p>
          <a:p>
            <a:pPr marL="571500" marR="0" lvl="0" indent="-5715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3600" b="0" i="0" u="none" strike="noStrike" kern="1200" cap="none" spc="0" baseline="0" dirty="0">
              <a:solidFill>
                <a:srgbClr val="FF0000"/>
              </a:solidFill>
              <a:uFillTx/>
              <a:latin typeface="Arial Nova" pitchFamily="34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Naše škola získala jako jedna ze čtyř škol v Královéhradeckém kraji Akreditaci pro nový program Erasmus+ (2021–2027) v oblasti odborného vzdělávání a přípravě.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Zubní technici využívají mobilit v rámci pedagogického sdílení s odborníky a vyučujícími z Finska, Estonska a Španělska.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Studenti v rámci projektu Erasmus+ opakovaně navštívili zubní laboratoře ve španělském </a:t>
            </a:r>
            <a:r>
              <a:rPr lang="cs-CZ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" pitchFamily="34"/>
              </a:rPr>
              <a:t>Algeciras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, pro školní rok 26/27 máme připravenou mobilitu do estonského </a:t>
            </a:r>
            <a:r>
              <a:rPr lang="cs-CZ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Arial Nova" pitchFamily="34"/>
              </a:rPr>
              <a:t>Tallinu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0E8B2-F5EB-4DA1-933F-99336815B815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DB321DD-DEEF-4BF9-8363-C76D72490F0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78A88324-8F73-4C71-97AB-8F59A3D1A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6" descr="Obsah obrázku design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C2B83A88-73C3-46D7-A27B-54050B9B4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6">
            <a:extLst>
              <a:ext uri="{FF2B5EF4-FFF2-40B4-BE49-F238E27FC236}">
                <a16:creationId xmlns:a16="http://schemas.microsoft.com/office/drawing/2014/main" id="{CE03DE21-F256-4790-9A73-8C96CC4ED8E9}"/>
              </a:ext>
            </a:extLst>
          </p:cNvPr>
          <p:cNvSpPr txBox="1"/>
          <p:nvPr/>
        </p:nvSpPr>
        <p:spPr>
          <a:xfrm>
            <a:off x="843277" y="843680"/>
            <a:ext cx="9631676" cy="49859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600" b="1" i="0" u="none" strike="noStrike" kern="1200" cap="none" spc="0" baseline="0" dirty="0">
                <a:solidFill>
                  <a:srgbClr val="FF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r>
              <a:rPr lang="cs-CZ" sz="3600" b="1" kern="0" dirty="0">
                <a:solidFill>
                  <a:srgbClr val="F0194C"/>
                </a:solidFill>
                <a:latin typeface="Arial Nova" pitchFamily="34"/>
              </a:rPr>
              <a:t>Organizace vzdělávání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 </a:t>
            </a:r>
            <a:endParaRPr lang="cs-CZ" sz="11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Times New Roman" pitchFamily="18"/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Struktura obsahu výuky je vyjádřena učebním plánem.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 1. a 2. ročníku převládají předměty jazykové, společenskovědní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 přírodovědné.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Ve 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3.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a 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4.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ročníku převládají předměty odborné.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Odborná praxe je ve 3. ročníku v rozsahu 3 týdnů, ve 4. ročníku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2 týdny. Praxe probíhá 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zubních laboratořích dle výběru žáka.         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Vyučující zvou do výuky v rámci tandemové výuky či přednášek odborníky z praxe, kteří předávají žákům nejnovější postupy 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  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a seznamují je 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s 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modern</a:t>
            </a:r>
            <a:r>
              <a:rPr lang="cs-CZ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ími materiály.</a:t>
            </a: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 </a:t>
            </a: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0" cap="none" spc="0" baseline="0" dirty="0">
                <a:solidFill>
                  <a:srgbClr val="000000"/>
                </a:solidFill>
                <a:uFillTx/>
                <a:latin typeface="Arial Nova" pitchFamily="34"/>
                <a:ea typeface="Times New Roman" pitchFamily="18"/>
              </a:rPr>
              <a:t>CAD/CAM technologie vyučují externí odborníci z prestižních                     pracovišť.      </a:t>
            </a:r>
            <a:endParaRPr lang="cs-CZ" sz="2400" b="0" i="0" u="none" strike="noStrike" kern="1200" cap="none" spc="0" baseline="0" dirty="0">
              <a:solidFill>
                <a:srgbClr val="000000"/>
              </a:solidFill>
              <a:uFillTx/>
              <a:latin typeface="Arial Nova" pitchFamily="34"/>
              <a:ea typeface="Times New Roman" pitchFamily="1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675</TotalTime>
  <Words>2516</Words>
  <Application>Microsoft Office PowerPoint</Application>
  <PresentationFormat>Širokoúhlá obrazovka</PresentationFormat>
  <Paragraphs>876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Aptos</vt:lpstr>
      <vt:lpstr>Aptos Display</vt:lpstr>
      <vt:lpstr>Arial</vt:lpstr>
      <vt:lpstr>Arial Nova</vt:lpstr>
      <vt:lpstr>Calibri</vt:lpstr>
      <vt:lpstr>Symbol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Klimešová Gisela</dc:creator>
  <cp:lastModifiedBy>Trejtnarová Michaela</cp:lastModifiedBy>
  <cp:revision>27</cp:revision>
  <dcterms:created xsi:type="dcterms:W3CDTF">2025-11-24T11:14:46Z</dcterms:created>
  <dcterms:modified xsi:type="dcterms:W3CDTF">2026-03-12T10:40:06Z</dcterms:modified>
</cp:coreProperties>
</file>