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notesMasterIdLst>
    <p:notesMasterId r:id="rId24"/>
  </p:notesMasterIdLst>
  <p:sldIdLst>
    <p:sldId id="279" r:id="rId5"/>
    <p:sldId id="315" r:id="rId6"/>
    <p:sldId id="267" r:id="rId7"/>
    <p:sldId id="282" r:id="rId8"/>
    <p:sldId id="287" r:id="rId9"/>
    <p:sldId id="304" r:id="rId10"/>
    <p:sldId id="311" r:id="rId11"/>
    <p:sldId id="316" r:id="rId12"/>
    <p:sldId id="305" r:id="rId13"/>
    <p:sldId id="306" r:id="rId14"/>
    <p:sldId id="310" r:id="rId15"/>
    <p:sldId id="317" r:id="rId16"/>
    <p:sldId id="319" r:id="rId17"/>
    <p:sldId id="313" r:id="rId18"/>
    <p:sldId id="318" r:id="rId19"/>
    <p:sldId id="320" r:id="rId20"/>
    <p:sldId id="314" r:id="rId21"/>
    <p:sldId id="30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845D9-E9D7-44FB-9D3A-BF038AF4D24D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AA35-85C9-4E0D-BEE8-3D8DF90756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7073-BAFF-46E3-9860-9276091CE36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E79B-7DBD-48CB-AB56-F45F6AA9EE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8FED1-2B6E-4F26-AA56-EE408B86532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FD18-01AE-4DC2-8EA2-C8F99EDB05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A1E9B-61E1-467A-BCF2-76B53466F66D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5350A-34A8-4EF0-9E7E-B06B5C4CAC3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F0E-EEC9-4175-8DA5-DB57474DD1F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9A77-7EF5-4629-AC7A-1DB2E2DD69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79F17-B7A8-4DDF-B9EB-30F7BA48F024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EFDF1-88BD-4D55-86DB-FDB3076F7E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54EF-945D-444B-8009-BB691BF56D8B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0A29-B5E7-4EA5-8380-4B018CD02E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8A32DD-7D47-48CC-9FFD-03A5CDECCA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DBA10-3E3E-4766-9D54-9BC0065DB266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1D9A-759F-4724-982E-4D41FBAFEDC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gebrtova@zshk.cz" TargetMode="External"/><Relationship Id="rId7" Type="http://schemas.openxmlformats.org/officeDocument/2006/relationships/hyperlink" Target="mailto:petra.toborikova@zshk.cz" TargetMode="External"/><Relationship Id="rId2" Type="http://schemas.openxmlformats.org/officeDocument/2006/relationships/hyperlink" Target="mailto:tereza.horakova@zshk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aela.trejtnarova@zshk.cz" TargetMode="External"/><Relationship Id="rId5" Type="http://schemas.openxmlformats.org/officeDocument/2006/relationships/hyperlink" Target="mailto:premysl.stindl@zshk.cz" TargetMode="External"/><Relationship Id="rId4" Type="http://schemas.openxmlformats.org/officeDocument/2006/relationships/hyperlink" Target="mailto:hynek.dostal@zshk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atele.cz/cz/4-badatelske-krok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862" cy="35283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6600" dirty="0">
                <a:solidFill>
                  <a:srgbClr val="0070C0"/>
                </a:solidFill>
              </a:rPr>
              <a:t>MINIMATURITY</a:t>
            </a:r>
            <a:r>
              <a:rPr lang="cs-CZ" sz="66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</a:t>
            </a:r>
            <a:r>
              <a:rPr lang="cs-CZ" sz="2800" dirty="0" smtClean="0"/>
              <a:t>ŽÁKŮ</a:t>
            </a:r>
            <a:br>
              <a:rPr lang="cs-CZ" sz="2800" dirty="0" smtClean="0"/>
            </a:br>
            <a:r>
              <a:rPr lang="cs-CZ" sz="2800" b="1" dirty="0" smtClean="0"/>
              <a:t>informace pro žáky a členy hodnotící komise v sekcích</a:t>
            </a:r>
            <a:r>
              <a:rPr lang="cs-CZ" sz="5400" b="1" dirty="0" smtClean="0"/>
              <a:t> </a:t>
            </a:r>
            <a:endParaRPr lang="cs-CZ" sz="5400" b="1" dirty="0"/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52" y="5661248"/>
            <a:ext cx="2014538" cy="685800"/>
          </a:xfrm>
        </p:spPr>
        <p:txBody>
          <a:bodyPr/>
          <a:lstStyle/>
          <a:p>
            <a:r>
              <a:rPr lang="cs-CZ" altLang="cs-CZ" dirty="0" smtClean="0"/>
              <a:t>2023 </a:t>
            </a:r>
            <a:r>
              <a:rPr lang="cs-CZ" altLang="cs-CZ" dirty="0"/>
              <a:t>- </a:t>
            </a:r>
            <a:r>
              <a:rPr lang="cs-CZ" altLang="cs-CZ" dirty="0" smtClean="0"/>
              <a:t>2024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62946"/>
            <a:ext cx="2562292" cy="660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hodnocení a </a:t>
            </a:r>
            <a:r>
              <a:rPr lang="cs-CZ" dirty="0" smtClean="0">
                <a:solidFill>
                  <a:srgbClr val="FF0000"/>
                </a:solidFill>
              </a:rPr>
              <a:t>předání hodnocení organizátorům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NA HODNOCENÍ SE PODÍLÍ </a:t>
            </a:r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CELÁ KOMISE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, V PŘÍPADĚ NESHODY MÁ ROZHODOVACÍ SLOVO PŘEDSEDA</a:t>
            </a:r>
          </a:p>
          <a:p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PO PREZENTACI A PO DISKUSI </a:t>
            </a:r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NÁSLEDUJE SLOVNÍ HODNOCENÍ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, ALE </a:t>
            </a:r>
            <a:r>
              <a:rPr lang="cs-CZ" altLang="cs-CZ" sz="1700" b="1" dirty="0" smtClean="0">
                <a:latin typeface="+mj-lt"/>
                <a:cs typeface="Arial" panose="020B0604020202020204" pitchFamily="34" charset="0"/>
              </a:rPr>
              <a:t>NEUVÁDÍ SE ZNÁMKA</a:t>
            </a:r>
          </a:p>
          <a:p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PO PREZENTOVÁNÍ VŠECH BUDE </a:t>
            </a:r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PŘESTÁVKA, KTEROU ČASOVĚ OHRANIČÍ PŘEDSEDA,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 KOMISE SE PORADÍ. ÚČASTNÍCI SE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VZDÁLÍ/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ODPOJÍ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. POTÉ SE VŠICHNI VRÁTÍ DO SEKCE NA VYHLÁŠENÍ. </a:t>
            </a:r>
          </a:p>
          <a:p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KOMISE ZHODNOTÍ PRŮBĚH PREZENTOVÁNÍ,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POCHVÁLÍ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OZNÁMÍ VÝSLEDKY ZNÁMKOU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A VYBERE A </a:t>
            </a:r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OZNÁMÍ 3 NEJZDAŘILEJŠÍ PRÁCE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NEBO PRÁCE S POTENCIÁLEM NA</a:t>
            </a:r>
            <a:r>
              <a:rPr lang="cs-CZ" altLang="cs-CZ" sz="17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17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SOČ A STRETECH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ČI S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JINÝM PŘESAHEM (BEZ OHLEDU NA ZNÁMKU). </a:t>
            </a:r>
          </a:p>
          <a:p>
            <a:r>
              <a:rPr lang="cs-CZ" altLang="cs-CZ" sz="17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HODNOCENÍ ZAPÍŠE PŘEDSEDA/ČLEN KOMISE DO SDÍLENÉHO DOKUMENTU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PRO HODNOCENÍ (SDÍLET JEJ BUDOU JEN PŘEDSEDOVÉ) HNED PO VYHLÁŠENÍ.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USNADNÍ </a:t>
            </a:r>
            <a:r>
              <a:rPr lang="cs-CZ" altLang="cs-CZ" sz="1700" dirty="0" smtClean="0">
                <a:latin typeface="+mj-lt"/>
                <a:cs typeface="Arial" panose="020B0604020202020204" pitchFamily="34" charset="0"/>
              </a:rPr>
              <a:t>NÁM TO NÁSLEDNOU ADMINSTRACI. MOC DĚKUJEME. </a:t>
            </a:r>
          </a:p>
          <a:p>
            <a:r>
              <a:rPr lang="cs-CZ" altLang="cs-CZ" sz="24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STUDENTSKÁ CENA </a:t>
            </a:r>
            <a:r>
              <a:rPr lang="cs-CZ" altLang="cs-CZ" dirty="0" smtClean="0">
                <a:latin typeface="+mj-lt"/>
                <a:cs typeface="Arial" panose="020B0604020202020204" pitchFamily="34" charset="0"/>
              </a:rPr>
              <a:t>– VYBÍRAJÍ SAMOTNÍ ŽÁCI A STUDENTI ŠKOLY</a:t>
            </a:r>
            <a:endParaRPr lang="cs-CZ" altLang="cs-CZ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898" t="16793" r="68264" b="8081"/>
          <a:stretch/>
        </p:blipFill>
        <p:spPr>
          <a:xfrm>
            <a:off x="683568" y="188639"/>
            <a:ext cx="7920880" cy="6536649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107504" y="155679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Šipka doprava 4"/>
          <p:cNvSpPr/>
          <p:nvPr/>
        </p:nvSpPr>
        <p:spPr>
          <a:xfrm>
            <a:off x="107504" y="494116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ovéPole 1"/>
          <p:cNvSpPr txBox="1"/>
          <p:nvPr/>
        </p:nvSpPr>
        <p:spPr>
          <a:xfrm>
            <a:off x="3131840" y="2478356"/>
            <a:ext cx="52565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Všechny komise ve všech sekcích by měly respektovat tato kritéria, aby hodnocení bylo i mezi sekcemi co nejspravedlivější. 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8819" y="1277477"/>
            <a:ext cx="48965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SLOVNÍ HODNOCENÍ VŽDY HNED PO OBHAJOBĚ</a:t>
            </a:r>
          </a:p>
          <a:p>
            <a:endParaRPr lang="cs-CZ" dirty="0"/>
          </a:p>
          <a:p>
            <a:endParaRPr lang="en-GB" dirty="0"/>
          </a:p>
        </p:txBody>
      </p:sp>
      <p:sp>
        <p:nvSpPr>
          <p:cNvPr id="7" name="Šipka doprava 6"/>
          <p:cNvSpPr/>
          <p:nvPr/>
        </p:nvSpPr>
        <p:spPr>
          <a:xfrm rot="10800000">
            <a:off x="3275856" y="1564432"/>
            <a:ext cx="662963" cy="208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543800" cy="3566160"/>
          </a:xfrm>
        </p:spPr>
        <p:txBody>
          <a:bodyPr/>
          <a:lstStyle/>
          <a:p>
            <a:pPr algn="ctr"/>
            <a:r>
              <a:rPr lang="cs-CZ" dirty="0" smtClean="0"/>
              <a:t>ORGANIZACE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před obhajobami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Obhajoby proběhnou </a:t>
            </a:r>
            <a:r>
              <a:rPr lang="cs-CZ" dirty="0" smtClean="0">
                <a:solidFill>
                  <a:srgbClr val="FF0000"/>
                </a:solidFill>
              </a:rPr>
              <a:t>PREZENČNĚ</a:t>
            </a:r>
            <a:r>
              <a:rPr lang="cs-CZ" dirty="0" smtClean="0"/>
              <a:t>  (případně online) </a:t>
            </a:r>
            <a:r>
              <a:rPr lang="cs-CZ" dirty="0" smtClean="0"/>
              <a:t>v prostředí MS </a:t>
            </a:r>
            <a:r>
              <a:rPr lang="cs-CZ" dirty="0" err="1" smtClean="0"/>
              <a:t>Teams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Do týmu jsou všichni hromadně přizváni (</a:t>
            </a:r>
            <a:r>
              <a:rPr lang="cs-CZ" dirty="0" err="1" smtClean="0"/>
              <a:t>info</a:t>
            </a:r>
            <a:r>
              <a:rPr lang="cs-CZ" dirty="0" smtClean="0"/>
              <a:t> na školní email).</a:t>
            </a:r>
          </a:p>
          <a:p>
            <a:r>
              <a:rPr lang="cs-CZ" dirty="0" smtClean="0"/>
              <a:t>Vytvoříme časový harmonogram v sekcích. Pošleme </a:t>
            </a:r>
            <a:r>
              <a:rPr lang="cs-CZ" dirty="0" err="1" smtClean="0"/>
              <a:t>info</a:t>
            </a:r>
            <a:r>
              <a:rPr lang="cs-CZ" dirty="0" smtClean="0"/>
              <a:t> emailem. V každé sekci jsou dvě složky: </a:t>
            </a:r>
            <a:r>
              <a:rPr lang="cs-CZ" dirty="0" err="1" smtClean="0"/>
              <a:t>minimaturitní</a:t>
            </a:r>
            <a:r>
              <a:rPr lang="cs-CZ" dirty="0" smtClean="0"/>
              <a:t> práce, prezentace.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 příslušné sekci pak každý zkontroluje své údaje a </a:t>
            </a:r>
            <a:r>
              <a:rPr lang="cs-CZ" b="1" dirty="0" smtClean="0">
                <a:solidFill>
                  <a:srgbClr val="0070C0"/>
                </a:solidFill>
              </a:rPr>
              <a:t>samostatně</a:t>
            </a:r>
            <a:r>
              <a:rPr lang="cs-CZ" dirty="0" smtClean="0">
                <a:solidFill>
                  <a:srgbClr val="0070C0"/>
                </a:solidFill>
              </a:rPr>
              <a:t> nahraje do příslušné složky své soubory a to </a:t>
            </a:r>
            <a:r>
              <a:rPr lang="cs-CZ" sz="2600" b="1" dirty="0" smtClean="0">
                <a:solidFill>
                  <a:srgbClr val="FF0000"/>
                </a:solidFill>
              </a:rPr>
              <a:t>do </a:t>
            </a:r>
            <a:r>
              <a:rPr lang="cs-CZ" sz="2600" b="1" dirty="0" smtClean="0">
                <a:solidFill>
                  <a:srgbClr val="FF0000"/>
                </a:solidFill>
              </a:rPr>
              <a:t>25.1.2024</a:t>
            </a:r>
            <a:r>
              <a:rPr lang="cs-CZ" dirty="0" smtClean="0">
                <a:solidFill>
                  <a:srgbClr val="0070C0"/>
                </a:solidFill>
              </a:rPr>
              <a:t>: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Do složky </a:t>
            </a:r>
            <a:r>
              <a:rPr lang="cs-CZ" dirty="0" err="1" smtClean="0">
                <a:solidFill>
                  <a:srgbClr val="0070C0"/>
                </a:solidFill>
              </a:rPr>
              <a:t>Minimaturitní</a:t>
            </a:r>
            <a:r>
              <a:rPr lang="cs-CZ" dirty="0" smtClean="0">
                <a:solidFill>
                  <a:srgbClr val="0070C0"/>
                </a:solidFill>
              </a:rPr>
              <a:t> práce nahraje </a:t>
            </a:r>
            <a:r>
              <a:rPr lang="cs-CZ" b="1" dirty="0" smtClean="0">
                <a:solidFill>
                  <a:srgbClr val="0070C0"/>
                </a:solidFill>
              </a:rPr>
              <a:t>práci v PDF </a:t>
            </a:r>
            <a:r>
              <a:rPr lang="cs-CZ" dirty="0" smtClean="0">
                <a:solidFill>
                  <a:srgbClr val="0070C0"/>
                </a:solidFill>
              </a:rPr>
              <a:t>s pojmenováním: </a:t>
            </a:r>
            <a:r>
              <a:rPr lang="cs-CZ" b="1" dirty="0" smtClean="0">
                <a:solidFill>
                  <a:srgbClr val="0070C0"/>
                </a:solidFill>
              </a:rPr>
              <a:t>Příjmení_Jméno_2A(třída)_Název.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Do složky Prezentace nahraje soubor s prezentací (</a:t>
            </a:r>
            <a:r>
              <a:rPr lang="cs-CZ" dirty="0" err="1" smtClean="0">
                <a:solidFill>
                  <a:srgbClr val="0070C0"/>
                </a:solidFill>
              </a:rPr>
              <a:t>powerpoint</a:t>
            </a:r>
            <a:r>
              <a:rPr lang="cs-CZ" dirty="0" smtClean="0">
                <a:solidFill>
                  <a:srgbClr val="0070C0"/>
                </a:solidFill>
              </a:rPr>
              <a:t>, či jiný) opět pojmenovaný: </a:t>
            </a:r>
            <a:r>
              <a:rPr lang="cs-CZ" b="1" dirty="0" smtClean="0">
                <a:solidFill>
                  <a:srgbClr val="0070C0"/>
                </a:solidFill>
              </a:rPr>
              <a:t>Příjmení_Jméno_2A(třída)_Název</a:t>
            </a:r>
            <a:r>
              <a:rPr lang="cs-CZ" dirty="0" smtClean="0">
                <a:solidFill>
                  <a:srgbClr val="0070C0"/>
                </a:solidFill>
              </a:rPr>
              <a:t>. Pokud má video, tak uloží tamtéž. </a:t>
            </a:r>
          </a:p>
          <a:p>
            <a:r>
              <a:rPr lang="cs-CZ" dirty="0" smtClean="0"/>
              <a:t>Vytvořte si kopii na svém počítači! </a:t>
            </a:r>
            <a:r>
              <a:rPr lang="cs-CZ" dirty="0"/>
              <a:t>Všichni mají možnost upravovat složky v kanálech sekcí (vytvářet nové</a:t>
            </a:r>
            <a:r>
              <a:rPr lang="cs-CZ" dirty="0" smtClean="0"/>
              <a:t>), pozor na nechtěné úpravy!!!</a:t>
            </a:r>
            <a:endParaRPr lang="cs-CZ" dirty="0"/>
          </a:p>
          <a:p>
            <a:r>
              <a:rPr lang="cs-CZ" sz="1600" dirty="0" smtClean="0">
                <a:solidFill>
                  <a:srgbClr val="FF0000"/>
                </a:solidFill>
              </a:rPr>
              <a:t>Prezentace </a:t>
            </a:r>
            <a:r>
              <a:rPr lang="cs-CZ" sz="1600" dirty="0" smtClean="0">
                <a:solidFill>
                  <a:srgbClr val="FF0000"/>
                </a:solidFill>
              </a:rPr>
              <a:t>mějte s sebou v záloze (externí disk, online disk). </a:t>
            </a:r>
            <a:endParaRPr lang="cs-CZ" sz="1600" dirty="0" smtClean="0">
              <a:solidFill>
                <a:srgbClr val="FF000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13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144" y="9383"/>
            <a:ext cx="2880320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MS </a:t>
            </a:r>
            <a:r>
              <a:rPr lang="cs-CZ" dirty="0" err="1" smtClean="0">
                <a:solidFill>
                  <a:srgbClr val="FF0000"/>
                </a:solidFill>
              </a:rPr>
              <a:t>Teams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40220" t="18" r="27611" b="37731"/>
          <a:stretch/>
        </p:blipFill>
        <p:spPr>
          <a:xfrm>
            <a:off x="395536" y="836712"/>
            <a:ext cx="84583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Průběh </a:t>
            </a:r>
            <a:r>
              <a:rPr lang="cs-CZ" dirty="0" smtClean="0"/>
              <a:t>obhajob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30 nebo 31.1.2024 </a:t>
            </a:r>
            <a:r>
              <a:rPr lang="cs-CZ" sz="1800" b="1" dirty="0" smtClean="0"/>
              <a:t>(čas podle aktuálního harmonogramu)|</a:t>
            </a:r>
            <a:endParaRPr lang="en-GB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b="1" dirty="0" smtClean="0"/>
              <a:t>7:45 - Úvodní zahájení </a:t>
            </a:r>
            <a:r>
              <a:rPr lang="cs-CZ" dirty="0" smtClean="0"/>
              <a:t>– schůzku otvírají organizátoři, přesun do sekcí</a:t>
            </a:r>
          </a:p>
          <a:p>
            <a:r>
              <a:rPr lang="cs-CZ" b="1" dirty="0" smtClean="0"/>
              <a:t>7:55 – Zahájení obhajob v sekcích </a:t>
            </a:r>
            <a:r>
              <a:rPr lang="cs-CZ" dirty="0" smtClean="0"/>
              <a:t>– schůzku otvírají organizátoři nebo předseda komise, úvodní slovo v sekci</a:t>
            </a:r>
          </a:p>
          <a:p>
            <a:r>
              <a:rPr lang="cs-CZ" b="1" dirty="0" smtClean="0"/>
              <a:t>8:00 – první prezentace </a:t>
            </a:r>
            <a:r>
              <a:rPr lang="cs-CZ" dirty="0" smtClean="0"/>
              <a:t>podle harmonogramu (10 min obhajoba + 5 minut dotazy)</a:t>
            </a:r>
          </a:p>
          <a:p>
            <a:r>
              <a:rPr lang="cs-CZ" dirty="0" smtClean="0"/>
              <a:t>Všichni </a:t>
            </a:r>
            <a:r>
              <a:rPr lang="cs-CZ" dirty="0"/>
              <a:t>mohou vstupovat a vystupovat z jednotlivých sekcí. </a:t>
            </a:r>
            <a:r>
              <a:rPr lang="cs-CZ" dirty="0" smtClean="0"/>
              <a:t>Ideálně vstupujte v době výměny prezentujících (tedy ve čtvrt, půl, tři čtvrtě a v celou).</a:t>
            </a:r>
          </a:p>
          <a:p>
            <a:r>
              <a:rPr lang="cs-CZ" dirty="0" smtClean="0"/>
              <a:t>Organizaci řídí v sekci předseda sekce. </a:t>
            </a:r>
          </a:p>
          <a:p>
            <a:r>
              <a:rPr lang="cs-CZ" dirty="0" smtClean="0"/>
              <a:t>Na konci předseda vyhlásí 15 minut přestávku, všichni opustí </a:t>
            </a:r>
            <a:r>
              <a:rPr lang="cs-CZ" dirty="0" smtClean="0"/>
              <a:t>třídu/kanál </a:t>
            </a:r>
            <a:r>
              <a:rPr lang="cs-CZ" dirty="0" smtClean="0"/>
              <a:t>a vrátí se až v domluveném čase na vyhlášení. </a:t>
            </a:r>
          </a:p>
          <a:p>
            <a:r>
              <a:rPr lang="cs-CZ" dirty="0" smtClean="0"/>
              <a:t>Po vyhlášení se můžete </a:t>
            </a:r>
            <a:r>
              <a:rPr lang="cs-CZ" dirty="0" smtClean="0"/>
              <a:t>rozejít </a:t>
            </a:r>
            <a:r>
              <a:rPr lang="cs-CZ" dirty="0" smtClean="0"/>
              <a:t>/ </a:t>
            </a:r>
            <a:r>
              <a:rPr lang="cs-CZ" dirty="0" smtClean="0"/>
              <a:t>odpojit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Vyhlášení a ocenění nejzdařilejších prací proběhne ve škole </a:t>
            </a:r>
            <a:r>
              <a:rPr lang="cs-CZ" dirty="0" smtClean="0"/>
              <a:t>co nejdříve. </a:t>
            </a:r>
            <a:endParaRPr lang="en-GB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3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při obhajobě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r>
              <a:rPr lang="cs-CZ" b="1" dirty="0" smtClean="0"/>
              <a:t>Pravidla a doporučení: </a:t>
            </a:r>
          </a:p>
          <a:p>
            <a:r>
              <a:rPr lang="cs-CZ" dirty="0" smtClean="0"/>
              <a:t>Dobře se před prezentacemi najezte a napijte, s prázdným žaludkem nepodáte dobrý výkon. </a:t>
            </a:r>
          </a:p>
          <a:p>
            <a:r>
              <a:rPr lang="cs-CZ" dirty="0" smtClean="0"/>
              <a:t>Pěkně se </a:t>
            </a:r>
            <a:r>
              <a:rPr lang="cs-CZ" dirty="0" smtClean="0"/>
              <a:t>ustrojte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Předem si vyzkoušejte </a:t>
            </a:r>
            <a:r>
              <a:rPr lang="cs-CZ" dirty="0" smtClean="0"/>
              <a:t>prezentaci, připojení </a:t>
            </a:r>
            <a:r>
              <a:rPr lang="cs-CZ" dirty="0" smtClean="0"/>
              <a:t>k internetu, zkontrolujte zálohu souborů a funkčnost. </a:t>
            </a:r>
            <a:endParaRPr lang="cs-CZ" dirty="0" smtClean="0"/>
          </a:p>
          <a:p>
            <a:r>
              <a:rPr lang="cs-CZ" dirty="0" smtClean="0"/>
              <a:t>Připomeňte si základy prezentování.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8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PAMATUJTE NA BEZPEČNOST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online prezentací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sz="2800" dirty="0" smtClean="0"/>
              <a:t>V ZÁBĚRU KAMERY JSTE VIDĚT VY A NEJBLIŽŠÍ OKOLÍ. </a:t>
            </a:r>
          </a:p>
          <a:p>
            <a:r>
              <a:rPr lang="cs-CZ" sz="2800" dirty="0" smtClean="0"/>
              <a:t>VE STAŽENÉ APLIKACI MS TEAMS SI MŮŽETE ZMĚNIT VIRTUÁLNÍ TAPETU – NASTAVÍTE PŘEDEM PŘED PREZENTOVÁNÍM. BEZ TAPETY JE VIDĚT ČÁST MÍSTNOSTI, VE KTERÉ VYSÍLÁTE. </a:t>
            </a:r>
          </a:p>
          <a:p>
            <a:r>
              <a:rPr lang="cs-CZ" sz="2800" dirty="0" smtClean="0"/>
              <a:t>POZOR NA NEVHODNÉ PŘEDMĚTY, OBLEČENÍ, OSOBY DOMÁCNOSTI APOD.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7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Kdo mi poradí? Realizační tým.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</a:rPr>
              <a:t>Mgr. Tereza Horáková		</a:t>
            </a:r>
            <a:r>
              <a:rPr lang="cs-CZ" altLang="cs-CZ" sz="2400" dirty="0">
                <a:latin typeface="+mj-lt"/>
                <a:hlinkClick r:id="rId2"/>
              </a:rPr>
              <a:t>tereza.horakova@zshk.cz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Mgr. Zuzana </a:t>
            </a:r>
            <a:r>
              <a:rPr lang="cs-CZ" altLang="cs-CZ" sz="2400" dirty="0" err="1">
                <a:latin typeface="+mj-lt"/>
              </a:rPr>
              <a:t>Gebrtová</a:t>
            </a:r>
            <a:r>
              <a:rPr lang="cs-CZ" altLang="cs-CZ" sz="2400" dirty="0">
                <a:latin typeface="+mj-lt"/>
              </a:rPr>
              <a:t>	</a:t>
            </a:r>
            <a:r>
              <a:rPr lang="cs-CZ" altLang="cs-CZ" sz="2400" dirty="0">
                <a:latin typeface="+mj-lt"/>
                <a:hlinkClick r:id="rId3"/>
              </a:rPr>
              <a:t>zuzana.gebrtova@zshk.cz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Mgr. Hynek Dostál, Ph.D.	</a:t>
            </a:r>
            <a:r>
              <a:rPr lang="cs-CZ" altLang="cs-CZ" sz="2400" dirty="0">
                <a:latin typeface="+mj-lt"/>
                <a:hlinkClick r:id="rId4"/>
              </a:rPr>
              <a:t>hynek.dostal@zshk.cz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PhDr. Přemysl Štindl		</a:t>
            </a:r>
            <a:r>
              <a:rPr lang="cs-CZ" altLang="cs-CZ" sz="2400" dirty="0" smtClean="0">
                <a:latin typeface="+mj-lt"/>
                <a:hlinkClick r:id="rId5"/>
              </a:rPr>
              <a:t>premysl.stindl@zshk.cz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Mgr. Michaela Trejtnarová	</a:t>
            </a:r>
            <a:r>
              <a:rPr lang="cs-CZ" altLang="cs-CZ" sz="2400" dirty="0" smtClean="0">
                <a:latin typeface="+mj-lt"/>
                <a:hlinkClick r:id="rId6"/>
              </a:rPr>
              <a:t>michaela.trejtnarova@zshk.cz</a:t>
            </a:r>
            <a:r>
              <a:rPr lang="cs-CZ" altLang="cs-CZ" sz="2400" dirty="0" smtClean="0">
                <a:latin typeface="+mj-lt"/>
              </a:rPr>
              <a:t> </a:t>
            </a:r>
          </a:p>
          <a:p>
            <a:r>
              <a:rPr lang="cs-CZ" altLang="cs-CZ" sz="2400" dirty="0" smtClean="0">
                <a:latin typeface="+mj-lt"/>
              </a:rPr>
              <a:t>Mgr. Petra </a:t>
            </a:r>
            <a:r>
              <a:rPr lang="cs-CZ" altLang="cs-CZ" sz="2400" dirty="0" err="1" smtClean="0">
                <a:latin typeface="+mj-lt"/>
              </a:rPr>
              <a:t>Toboříková</a:t>
            </a:r>
            <a:r>
              <a:rPr lang="cs-CZ" altLang="cs-CZ" sz="2400" dirty="0" smtClean="0">
                <a:latin typeface="+mj-lt"/>
              </a:rPr>
              <a:t>, Ph.D. </a:t>
            </a:r>
            <a:r>
              <a:rPr lang="cs-CZ" altLang="cs-CZ" sz="2400" dirty="0" smtClean="0">
                <a:latin typeface="+mj-lt"/>
                <a:hlinkClick r:id="rId7"/>
              </a:rPr>
              <a:t>petra.toborikova@zshk.cz</a:t>
            </a:r>
            <a:r>
              <a:rPr lang="cs-CZ" altLang="cs-CZ" sz="2400" dirty="0" smtClean="0">
                <a:latin typeface="+mj-lt"/>
              </a:rPr>
              <a:t> </a:t>
            </a:r>
            <a:endParaRPr lang="cs-CZ" altLang="cs-CZ" sz="2400" dirty="0">
              <a:latin typeface="+mj-lt"/>
            </a:endParaRPr>
          </a:p>
          <a:p>
            <a:endParaRPr lang="cs-CZ" altLang="cs-CZ" sz="2400" dirty="0">
              <a:latin typeface="+mj-lt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420888"/>
            <a:ext cx="8229600" cy="2448271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/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/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/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DOTAZY</a:t>
            </a:r>
            <a:r>
              <a:rPr lang="cs-CZ" altLang="cs-CZ" sz="4000" dirty="0" smtClean="0">
                <a:cs typeface="Arial" panose="020B0604020202020204" pitchFamily="34" charset="0"/>
              </a:rPr>
              <a:t>? </a:t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/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ZA ORGANIZAČNÍ TÝM </a:t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VÁM DĚKUJI ZA SPOLUPRÁCI!</a:t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endParaRPr lang="cs-CZ" altLang="cs-CZ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OBECNÉ INFO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Naším společným </a:t>
            </a:r>
            <a:r>
              <a:rPr lang="cs-CZ" altLang="cs-CZ" b="1" dirty="0"/>
              <a:t>cílem je</a:t>
            </a:r>
            <a:r>
              <a:rPr lang="cs-CZ" altLang="cs-CZ" dirty="0"/>
              <a:t>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125"/>
            <a:ext cx="8153400" cy="49688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Podporovat individuální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osobnostní rozvoj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růst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vlastním tempem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Rozvíjet dovednosti potřebné pro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další studium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vést 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celoživotnímu učení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Učit se kriticky myslet 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porozumět vědě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Posilovat pozitivní 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odpovědný vztah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ke svému vlastnímu učení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sobě samému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01168" lvl="1" indent="0">
              <a:buNone/>
              <a:defRPr/>
            </a:pP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Porozumět vědě, rozvíjet kritické myšlení, formovat kreativně přemýšlející sebevědomou osobnost pomáhá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800" b="1" dirty="0">
                <a:solidFill>
                  <a:srgbClr val="0070C0"/>
                </a:solidFill>
                <a:latin typeface="+mj-lt"/>
              </a:rPr>
              <a:t>badatelský 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1296" b="56781"/>
          <a:stretch/>
        </p:blipFill>
        <p:spPr bwMode="auto">
          <a:xfrm>
            <a:off x="107504" y="1940456"/>
            <a:ext cx="4392488" cy="34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602128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Citováno online:</a:t>
            </a:r>
            <a:r>
              <a:rPr lang="cs-CZ" altLang="cs-CZ" sz="1100" dirty="0">
                <a:hlinkClick r:id="rId4"/>
              </a:rPr>
              <a:t> http://badatele.cz/cz/4-badatelske-kroky</a:t>
            </a:r>
            <a:endParaRPr lang="cs-CZ" altLang="cs-CZ" sz="1100" dirty="0"/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43313" r="11010" b="29067"/>
          <a:stretch/>
        </p:blipFill>
        <p:spPr bwMode="auto">
          <a:xfrm>
            <a:off x="4555175" y="1950793"/>
            <a:ext cx="4613582" cy="34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/>
              <a:t>Žáci </a:t>
            </a:r>
            <a:r>
              <a:rPr lang="cs-CZ" altLang="cs-CZ" b="1" dirty="0" smtClean="0"/>
              <a:t>mají </a:t>
            </a:r>
            <a:r>
              <a:rPr lang="cs-CZ" altLang="cs-CZ" b="1" dirty="0" smtClean="0"/>
              <a:t>badatelský úkol: </a:t>
            </a:r>
            <a:endParaRPr lang="cs-CZ" alt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Najít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vhodné téma</a:t>
            </a: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Popsat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problém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Zamyslet se a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vyslovit domněnku, hypotézu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Experimentem, pokusem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ji ověřit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Pokus popsat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říct o tom všem</a:t>
            </a: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Výstupy žákovské práce: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35594"/>
          </a:xfrm>
        </p:spPr>
        <p:txBody>
          <a:bodyPr>
            <a:normAutofit lnSpcReduction="10000"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+mj-lt"/>
              </a:rPr>
              <a:t>BADATELSKÝ ŽÁKOVSKÝ PROJEKT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SEMINÁRNÍ PRÁCE </a:t>
            </a:r>
            <a:r>
              <a:rPr lang="cs-CZ" altLang="cs-CZ" sz="2400" dirty="0">
                <a:latin typeface="+mj-lt"/>
              </a:rPr>
              <a:t>(cca 10 stran)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TEORETICKÁ VÝCHODISKA</a:t>
            </a: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PRAKTICKÁ, BADATELSKÁ ČÁST</a:t>
            </a:r>
          </a:p>
          <a:p>
            <a:pPr lvl="1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POSTER </a:t>
            </a:r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(upoutávka či vědecký poster)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PREZENTACE VÝSLEDKŮ </a:t>
            </a:r>
            <a:r>
              <a:rPr lang="cs-CZ" altLang="cs-CZ" sz="2400" b="1" dirty="0">
                <a:latin typeface="+mj-lt"/>
              </a:rPr>
              <a:t>PRÁCE</a:t>
            </a:r>
          </a:p>
          <a:p>
            <a:pPr lvl="1"/>
            <a:r>
              <a:rPr lang="cs-CZ" altLang="cs-CZ" sz="2400" dirty="0">
                <a:latin typeface="+mj-lt"/>
              </a:rPr>
              <a:t>POWERPOINTOVÁ PREZENTACE, VIDEO, FOTOGALERIE, POSTER, UČEBNÍ POMŮCKA, JINÁ FORMA….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OBHAJOBA</a:t>
            </a:r>
            <a:r>
              <a:rPr lang="cs-CZ" altLang="cs-CZ" sz="2400" dirty="0">
                <a:latin typeface="+mj-lt"/>
              </a:rPr>
              <a:t> PŘED </a:t>
            </a:r>
            <a:r>
              <a:rPr lang="cs-CZ" altLang="cs-CZ" sz="2400" dirty="0" smtClean="0">
                <a:latin typeface="+mj-lt"/>
              </a:rPr>
              <a:t>KOMISÍ</a:t>
            </a:r>
          </a:p>
          <a:p>
            <a:r>
              <a:rPr lang="cs-CZ" altLang="cs-CZ" sz="2400" dirty="0" smtClean="0">
                <a:latin typeface="+mj-lt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1 TIŠTĚNÝ </a:t>
            </a:r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VÝTISK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3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Omluva z obhajob </a:t>
            </a:r>
            <a:r>
              <a:rPr lang="cs-CZ" dirty="0" err="1"/>
              <a:t>minimaturit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NECHCEME, ABY BYLY MINIMATURITY POVINNÉ,</a:t>
            </a:r>
            <a:br>
              <a:rPr lang="cs-CZ" altLang="cs-CZ" sz="2400" dirty="0">
                <a:latin typeface="+mj-lt"/>
                <a:cs typeface="Arial" panose="020B0604020202020204" pitchFamily="34" charset="0"/>
              </a:rPr>
            </a:br>
            <a:r>
              <a:rPr lang="cs-CZ" altLang="cs-CZ" sz="2400" dirty="0">
                <a:latin typeface="+mj-lt"/>
                <a:cs typeface="Arial" panose="020B0604020202020204" pitchFamily="34" charset="0"/>
              </a:rPr>
              <a:t>ALE CHCEME, ABY JE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ZVLÁDLI VŠICHNI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….</a:t>
            </a:r>
          </a:p>
          <a:p>
            <a:endParaRPr lang="cs-CZ" altLang="cs-CZ" sz="24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s-CZ" altLang="cs-CZ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OVIDOVÁ </a:t>
            </a:r>
            <a:r>
              <a:rPr lang="cs-CZ" altLang="cs-CZ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SITUACE: realizace online</a:t>
            </a:r>
            <a:br>
              <a:rPr lang="cs-CZ" altLang="cs-CZ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endParaRPr lang="cs-CZ" altLang="cs-CZ" sz="24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ZPŮSOB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OMLOUVÁNÍ PŘI ABSENCI V DEN OBHAJOB JE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STEJNÝ JAKO PŘI KLASICKÉ VÝUCE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(DLE ŠKOLNÍHO ŘÁDU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ŽÁCI BUDOU MÍT NÁHRADNÍ TERMÍN</a:t>
            </a: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PREZENČNÍ LISTINA BUDE STAŽENA PO ZAHÁJENÍ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5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</a:t>
            </a:r>
            <a:r>
              <a:rPr lang="cs-CZ" dirty="0"/>
              <a:t> </a:t>
            </a:r>
            <a:r>
              <a:rPr lang="cs-CZ" sz="3200" dirty="0" smtClean="0"/>
              <a:t>(slovní hodnocení, známka</a:t>
            </a:r>
            <a:r>
              <a:rPr lang="cs-CZ" sz="3200" dirty="0"/>
              <a:t>)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Jednotlivé části jsou hodnoceny dle stanovených kritérií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SEMINÁRNÍ PRÁCE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PREZENTACE VÝSLEDKŮ PRAKTICKÉ ČÁSTI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</a:t>
            </a:r>
          </a:p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Dobrovolné části (hodnocení body) – </a:t>
            </a:r>
            <a:r>
              <a:rPr lang="cs-CZ" altLang="cs-CZ" sz="2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dobrovolná část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POSTER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ČÁSTI PRÁCE V CIZÍM JAZYCE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 V CIZÍM JAZYCE</a:t>
            </a:r>
          </a:p>
          <a:p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ZNÁMKA 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ZAHRNUTA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 PŘEDMĚTU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KTERÉHO SE TÉMA TÝKÁ NEJVÍCE a s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nejtěžší váhou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kterou vyučující využívá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151EA45B65D4ABFE9CFBEEA35781B" ma:contentTypeVersion="2" ma:contentTypeDescription="Vytvoří nový dokument" ma:contentTypeScope="" ma:versionID="b4b5988a67c2a64c59a944be86bbc4b7">
  <xsd:schema xmlns:xsd="http://www.w3.org/2001/XMLSchema" xmlns:xs="http://www.w3.org/2001/XMLSchema" xmlns:p="http://schemas.microsoft.com/office/2006/metadata/properties" xmlns:ns2="6cc141a0-79c4-4a07-aac7-01d703fdc8ef" targetNamespace="http://schemas.microsoft.com/office/2006/metadata/properties" ma:root="true" ma:fieldsID="01297756461499f38f047ec91602b947" ns2:_="">
    <xsd:import namespace="6cc141a0-79c4-4a07-aac7-01d703fdc8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141a0-79c4-4a07-aac7-01d703fdc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5325F9-F22F-449C-BC5D-41C0BDA1C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141a0-79c4-4a07-aac7-01d703fdc8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B1E23-14DE-436F-9B17-699DCEA3E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74C81D-E53A-46E1-8E0C-98D56F7B5D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cc141a0-79c4-4a07-aac7-01d703fdc8e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1878</TotalTime>
  <Words>928</Words>
  <Application>Microsoft Office PowerPoint</Application>
  <PresentationFormat>Předvádění na obrazovce (4:3)</PresentationFormat>
  <Paragraphs>102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Retrospektiva</vt:lpstr>
      <vt:lpstr>MINIMATURITY   DLOUHODOBÝ ŠKOLNÍ PROJEKT  BADATELSKÝCH AKTIVIT ŽÁKŮ informace pro žáky a členy hodnotící komise v sekcích </vt:lpstr>
      <vt:lpstr>OBECNÉ INFO</vt:lpstr>
      <vt:lpstr>Naším společným cílem je:</vt:lpstr>
      <vt:lpstr>Kroky badatelského postupu:</vt:lpstr>
      <vt:lpstr>Žáci mají badatelský úkol: </vt:lpstr>
      <vt:lpstr>Výstupy žákovské práce:</vt:lpstr>
      <vt:lpstr>Omluva z obhajob minimaturit</vt:lpstr>
      <vt:lpstr>HODNOCENÍ</vt:lpstr>
      <vt:lpstr>Hodnocení (slovní hodnocení, známka)</vt:lpstr>
      <vt:lpstr>Postup hodnocení a předání hodnocení organizátorům</vt:lpstr>
      <vt:lpstr>Prezentace aplikace PowerPoint</vt:lpstr>
      <vt:lpstr>ORGANIZACE</vt:lpstr>
      <vt:lpstr>Organizace před obhajobami</vt:lpstr>
      <vt:lpstr>MS Teams</vt:lpstr>
      <vt:lpstr>Průběh obhajob 30 nebo 31.1.2024 (čas podle aktuálního harmonogramu)|</vt:lpstr>
      <vt:lpstr>Pravidla při obhajobě</vt:lpstr>
      <vt:lpstr>PAMATUJTE NA BEZPEČNOST</vt:lpstr>
      <vt:lpstr>Kdo mi poradí? Realizační tým.</vt:lpstr>
      <vt:lpstr>      DOTAZY?     ZA ORGANIZAČNÍ TÝM  VÁM DĚKUJI ZA SPOLUPRÁCI!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Štindl Přemysl</cp:lastModifiedBy>
  <cp:revision>102</cp:revision>
  <dcterms:created xsi:type="dcterms:W3CDTF">2018-05-23T10:44:27Z</dcterms:created>
  <dcterms:modified xsi:type="dcterms:W3CDTF">2023-06-15T10:44:10Z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0x010100963151EA45B65D4ABFE9CFBEEA35781B</vt:lpwstr>
  </property>
</Properties>
</file>