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8"/>
  </p:notesMasterIdLst>
  <p:sldIdLst>
    <p:sldId id="279" r:id="rId2"/>
    <p:sldId id="267" r:id="rId3"/>
    <p:sldId id="282" r:id="rId4"/>
    <p:sldId id="287" r:id="rId5"/>
    <p:sldId id="304" r:id="rId6"/>
    <p:sldId id="288" r:id="rId7"/>
    <p:sldId id="289" r:id="rId8"/>
    <p:sldId id="305" r:id="rId9"/>
    <p:sldId id="306" r:id="rId10"/>
    <p:sldId id="307" r:id="rId11"/>
    <p:sldId id="308" r:id="rId12"/>
    <p:sldId id="309" r:id="rId13"/>
    <p:sldId id="303" r:id="rId14"/>
    <p:sldId id="310" r:id="rId15"/>
    <p:sldId id="302" r:id="rId16"/>
    <p:sldId id="31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6666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071C9791-3E13-447D-9110-2AE4C06232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8C1592F-3A0D-4558-9800-F43C31DA986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1FE592A-04B5-4227-B65E-9F0C862D2862}" type="datetimeFigureOut">
              <a:rPr lang="cs-CZ"/>
              <a:pPr>
                <a:defRPr/>
              </a:pPr>
              <a:t>10.05.2021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5CF417DC-7AE1-49B1-A827-DD4D88F354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97196946-6712-4931-B42D-381794BD77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A449A2A-225E-471C-AA0D-51550A16B33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67B4B3E-6412-4A64-B1EF-B70DD56BE2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87B1A2C-8560-4E0E-BE49-6E42BAA458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7B1A2C-8560-4E0E-BE49-6E42BAA458F1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9102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1845D9-E9D7-44FB-9D3A-BF038AF4D24D}" type="datetimeFigureOut">
              <a:rPr lang="cs-CZ" smtClean="0"/>
              <a:pPr>
                <a:defRPr/>
              </a:pPr>
              <a:t>10.05.2021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21AA35-85C9-4E0D-BEE8-3D8DF9075652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53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BC7073-BAFF-46E3-9860-9276091CE361}" type="datetimeFigureOut">
              <a:rPr lang="cs-CZ" smtClean="0"/>
              <a:pPr>
                <a:defRPr/>
              </a:pPr>
              <a:t>10.05.2021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30E79B-7DBD-48CB-AB56-F45F6AA9EEAB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73596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28FED1-2B6E-4F26-AA56-EE408B865321}" type="datetimeFigureOut">
              <a:rPr lang="cs-CZ" smtClean="0"/>
              <a:pPr>
                <a:defRPr/>
              </a:pPr>
              <a:t>10.05.2021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C2FD18-01AE-4DC2-8EA2-C8F99EDB054A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37803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9C4EB0-9AD4-408C-A1DB-BF7C8709047C}" type="datetimeFigureOut">
              <a:rPr lang="cs-CZ" smtClean="0"/>
              <a:pPr>
                <a:defRPr/>
              </a:pPr>
              <a:t>10.05.2021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C44D4-3B87-4908-8D4B-4B830E78DA5B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58643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0A1E9B-61E1-467A-BCF2-76B53466F66D}" type="datetimeFigureOut">
              <a:rPr lang="cs-CZ" smtClean="0"/>
              <a:pPr>
                <a:defRPr/>
              </a:pPr>
              <a:t>10.05.2021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45350A-34A8-4EF0-9E7E-B06B5C4CAC32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836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3A2F0E-EEC9-4175-8DA5-DB57474DD1F1}" type="datetimeFigureOut">
              <a:rPr lang="cs-CZ" smtClean="0"/>
              <a:pPr>
                <a:defRPr/>
              </a:pPr>
              <a:t>10.05.2021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E99A77-7EF5-4629-AC7A-1DB2E2DD69C9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7174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C79F17-B7A8-4DDF-B9EB-30F7BA48F024}" type="datetimeFigureOut">
              <a:rPr lang="cs-CZ" smtClean="0"/>
              <a:pPr>
                <a:defRPr/>
              </a:pPr>
              <a:t>10.05.2021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EFDF1-88BD-4D55-86DB-FDB3076F7E4D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25748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9C4EB0-9AD4-408C-A1DB-BF7C8709047C}" type="datetimeFigureOut">
              <a:rPr lang="cs-CZ" smtClean="0"/>
              <a:pPr>
                <a:defRPr/>
              </a:pPr>
              <a:t>10.05.2021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C44D4-3B87-4908-8D4B-4B830E78DA5B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92298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4B54EF-945D-444B-8009-BB691BF56D8B}" type="datetimeFigureOut">
              <a:rPr lang="cs-CZ" smtClean="0"/>
              <a:pPr>
                <a:defRPr/>
              </a:pPr>
              <a:t>10.05.2021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C0A29-B5E7-4EA5-8380-4B018CD02E8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5604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8A68CA0-B9E5-479B-981C-F4024700D753}" type="datetimeFigureOut">
              <a:rPr lang="cs-CZ" smtClean="0"/>
              <a:pPr>
                <a:defRPr/>
              </a:pPr>
              <a:t>10.05.2021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A8A32DD-7D47-48CC-9FFD-03A5CDECCA5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70492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EDBA10-3E3E-4766-9D54-9BC0065DB266}" type="datetimeFigureOut">
              <a:rPr lang="cs-CZ" smtClean="0"/>
              <a:pPr>
                <a:defRPr/>
              </a:pPr>
              <a:t>10.05.2021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941D9A-759F-4724-982E-4D41FBAFEDCB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4483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39C4EB0-9AD4-408C-A1DB-BF7C8709047C}" type="datetimeFigureOut">
              <a:rPr lang="cs-CZ" smtClean="0"/>
              <a:pPr>
                <a:defRPr/>
              </a:pPr>
              <a:t>10.05.2021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80C44D4-3B87-4908-8D4B-4B830E78DA5B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08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devzdej.cz/" TargetMode="External"/><Relationship Id="rId2" Type="http://schemas.openxmlformats.org/officeDocument/2006/relationships/hyperlink" Target="https://www.citace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shk.cz/minimaturity/" TargetMode="External"/><Relationship Id="rId2" Type="http://schemas.openxmlformats.org/officeDocument/2006/relationships/hyperlink" Target="https://moodle.zshk.cz/course/index.php?categoryid=107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zuzana.gebrtova@zshk.cz" TargetMode="External"/><Relationship Id="rId2" Type="http://schemas.openxmlformats.org/officeDocument/2006/relationships/hyperlink" Target="mailto:tereza.horakova@zshk.cz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premysl.stindl@zshk.cz" TargetMode="External"/><Relationship Id="rId4" Type="http://schemas.openxmlformats.org/officeDocument/2006/relationships/hyperlink" Target="mailto:hynek.dostal@zshk.cz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adatele.cz/cz/4-badatelske-kroky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166436-1613-41D0-922D-9EFE9FB26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1700808"/>
            <a:ext cx="8424862" cy="2592388"/>
          </a:xfrm>
        </p:spPr>
        <p:txBody>
          <a:bodyPr/>
          <a:lstStyle/>
          <a:p>
            <a:pPr algn="ctr">
              <a:defRPr/>
            </a:pPr>
            <a:r>
              <a:rPr lang="cs-CZ" sz="6600" dirty="0">
                <a:solidFill>
                  <a:srgbClr val="0070C0"/>
                </a:solidFill>
              </a:rPr>
              <a:t>MINIMATURITY</a:t>
            </a:r>
            <a:r>
              <a:rPr lang="cs-CZ" sz="6600" dirty="0"/>
              <a:t> 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/>
              <a:t>DLOUHODOBÝ ŠKOLNÍ PROJEKT </a:t>
            </a:r>
            <a:br>
              <a:rPr lang="cs-CZ" sz="2800" dirty="0"/>
            </a:br>
            <a:r>
              <a:rPr lang="cs-CZ" sz="2800" dirty="0"/>
              <a:t>BADATELSKÝCH AKTIVIT ŽÁKŮ</a:t>
            </a:r>
            <a:r>
              <a:rPr lang="cs-CZ" sz="5400" dirty="0"/>
              <a:t> </a:t>
            </a:r>
          </a:p>
        </p:txBody>
      </p:sp>
      <p:sp>
        <p:nvSpPr>
          <p:cNvPr id="10243" name="Podnadpis 2">
            <a:extLst>
              <a:ext uri="{FF2B5EF4-FFF2-40B4-BE49-F238E27FC236}">
                <a16:creationId xmlns:a16="http://schemas.microsoft.com/office/drawing/2014/main" id="{C18DE8DB-CFA0-4765-8C6A-80810ED97B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3852" y="5661248"/>
            <a:ext cx="2014538" cy="685800"/>
          </a:xfrm>
        </p:spPr>
        <p:txBody>
          <a:bodyPr/>
          <a:lstStyle/>
          <a:p>
            <a:r>
              <a:rPr lang="cs-CZ" altLang="cs-CZ" dirty="0" smtClean="0"/>
              <a:t>2021 </a:t>
            </a:r>
            <a:r>
              <a:rPr lang="cs-CZ" altLang="cs-CZ" dirty="0"/>
              <a:t>- </a:t>
            </a:r>
            <a:r>
              <a:rPr lang="cs-CZ" altLang="cs-CZ" dirty="0" smtClean="0"/>
              <a:t>2022</a:t>
            </a:r>
            <a:endParaRPr lang="cs-CZ" alt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62946"/>
            <a:ext cx="2562292" cy="660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svou práci dále využít?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sz="2400" b="1" dirty="0" smtClean="0">
                <a:latin typeface="+mj-lt"/>
                <a:cs typeface="Arial" panose="020B0604020202020204" pitchFamily="34" charset="0"/>
              </a:rPr>
              <a:t> ZKUŠENOSTI </a:t>
            </a:r>
            <a:r>
              <a:rPr lang="cs-CZ" altLang="cs-CZ" sz="2400" b="1" dirty="0">
                <a:latin typeface="+mj-lt"/>
                <a:cs typeface="Arial" panose="020B0604020202020204" pitchFamily="34" charset="0"/>
              </a:rPr>
              <a:t>VYUŽITELNÉ </a:t>
            </a:r>
            <a:r>
              <a:rPr lang="cs-CZ" altLang="cs-CZ" sz="2400" b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V DALŠÍM STUDIU</a:t>
            </a:r>
            <a:endParaRPr lang="cs-CZ" altLang="cs-CZ" sz="2400" b="1" dirty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 b="1" dirty="0" smtClean="0">
                <a:latin typeface="+mj-lt"/>
                <a:cs typeface="Arial" panose="020B0604020202020204" pitchFamily="34" charset="0"/>
              </a:rPr>
              <a:t> LYCEUM</a:t>
            </a:r>
            <a:r>
              <a:rPr lang="cs-CZ" altLang="cs-CZ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cs-CZ" altLang="cs-CZ" sz="2400" dirty="0">
                <a:latin typeface="+mj-lt"/>
                <a:cs typeface="Arial" panose="020B0604020202020204" pitchFamily="34" charset="0"/>
              </a:rPr>
              <a:t>– MOŽNOST POKRAČOVAT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V MATURITNÍ </a:t>
            </a:r>
            <a:r>
              <a:rPr lang="cs-CZ" altLang="cs-CZ" sz="2400" b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PRÁCI </a:t>
            </a:r>
            <a:r>
              <a:rPr lang="cs-CZ" altLang="cs-CZ" sz="2400" dirty="0" smtClean="0">
                <a:latin typeface="+mj-lt"/>
                <a:cs typeface="Arial" panose="020B0604020202020204" pitchFamily="34" charset="0"/>
              </a:rPr>
              <a:t>(!)</a:t>
            </a:r>
            <a:endParaRPr lang="cs-CZ" altLang="cs-CZ" sz="2400" dirty="0">
              <a:latin typeface="+mj-lt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 b="1" dirty="0" smtClean="0">
                <a:latin typeface="+mj-lt"/>
                <a:cs typeface="Arial" panose="020B0604020202020204" pitchFamily="34" charset="0"/>
              </a:rPr>
              <a:t> SOČ</a:t>
            </a:r>
            <a:r>
              <a:rPr lang="cs-CZ" altLang="cs-CZ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cs-CZ" altLang="cs-CZ" sz="2400" dirty="0">
                <a:latin typeface="+mj-lt"/>
                <a:cs typeface="Arial" panose="020B0604020202020204" pitchFamily="34" charset="0"/>
              </a:rPr>
              <a:t>-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STŘEDOŠKOLSKÁ ODBORNÁ ČINNOST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 b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cs-CZ" altLang="cs-CZ" sz="2400" dirty="0">
                <a:cs typeface="Arial" panose="020B0604020202020204" pitchFamily="34" charset="0"/>
              </a:rPr>
              <a:t>REPREZENTACE ŠKOLY </a:t>
            </a:r>
            <a:r>
              <a:rPr lang="cs-CZ" altLang="cs-CZ" sz="2400" dirty="0" smtClean="0">
                <a:cs typeface="Arial" panose="020B0604020202020204" pitchFamily="34" charset="0"/>
              </a:rPr>
              <a:t>(</a:t>
            </a:r>
            <a:r>
              <a:rPr lang="cs-CZ" altLang="cs-CZ" sz="2400" b="1" dirty="0" smtClean="0">
                <a:latin typeface="+mj-lt"/>
                <a:cs typeface="Arial" panose="020B0604020202020204" pitchFamily="34" charset="0"/>
              </a:rPr>
              <a:t>STRETECH), SOUTĚŽE</a:t>
            </a:r>
            <a:endParaRPr lang="cs-CZ" altLang="cs-CZ" sz="2400" b="1" dirty="0">
              <a:latin typeface="+mj-lt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 dirty="0" smtClean="0">
                <a:latin typeface="+mj-lt"/>
                <a:cs typeface="Arial" panose="020B0604020202020204" pitchFamily="34" charset="0"/>
              </a:rPr>
              <a:t> SEMINÁRNÍ </a:t>
            </a:r>
            <a:r>
              <a:rPr lang="cs-CZ" altLang="cs-CZ" sz="2400" dirty="0">
                <a:latin typeface="+mj-lt"/>
                <a:cs typeface="Arial" panose="020B0604020202020204" pitchFamily="34" charset="0"/>
              </a:rPr>
              <a:t>PRÁCE </a:t>
            </a:r>
            <a:r>
              <a:rPr lang="cs-CZ" altLang="cs-CZ" sz="2400" b="1" dirty="0">
                <a:latin typeface="+mj-lt"/>
                <a:cs typeface="Arial" panose="020B0604020202020204" pitchFamily="34" charset="0"/>
              </a:rPr>
              <a:t>K PŘIJÍMAČKÁM </a:t>
            </a:r>
            <a:r>
              <a:rPr lang="cs-CZ" altLang="cs-CZ" sz="2400" dirty="0">
                <a:latin typeface="+mj-lt"/>
                <a:cs typeface="Arial" panose="020B0604020202020204" pitchFamily="34" charset="0"/>
              </a:rPr>
              <a:t>NA VOŠ A VŠ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 dirty="0" smtClean="0">
                <a:latin typeface="+mj-lt"/>
                <a:cs typeface="Arial" panose="020B0604020202020204" pitchFamily="34" charset="0"/>
              </a:rPr>
              <a:t> A </a:t>
            </a:r>
            <a:r>
              <a:rPr lang="cs-CZ" altLang="cs-CZ" sz="2400" dirty="0">
                <a:latin typeface="+mj-lt"/>
                <a:cs typeface="Arial" panose="020B0604020202020204" pitchFamily="34" charset="0"/>
              </a:rPr>
              <a:t>DALŠÍ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649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Učíme se citovat!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>
                <a:latin typeface="+mj-lt"/>
                <a:cs typeface="Arial" panose="020B0604020202020204" pitchFamily="34" charset="0"/>
              </a:rPr>
              <a:t>KOPÍROVÁNÍ TEXTŮ ČI JINÝCH ZDROJŮ BEZ UDÁNÍ CITAČNÍHO ZDROJE </a:t>
            </a:r>
            <a:r>
              <a:rPr lang="cs-CZ" altLang="cs-CZ" sz="2400" dirty="0" smtClean="0">
                <a:latin typeface="+mj-lt"/>
                <a:cs typeface="Arial" panose="020B0604020202020204" pitchFamily="34" charset="0"/>
              </a:rPr>
              <a:t>NENÍ SPRÁVNÉ. </a:t>
            </a:r>
          </a:p>
          <a:p>
            <a:r>
              <a:rPr lang="cs-CZ" altLang="cs-CZ" sz="2400" dirty="0" smtClean="0">
                <a:latin typeface="+mj-lt"/>
                <a:cs typeface="Arial" panose="020B0604020202020204" pitchFamily="34" charset="0"/>
              </a:rPr>
              <a:t>ZPŮSOB </a:t>
            </a:r>
            <a:r>
              <a:rPr lang="cs-CZ" altLang="cs-CZ" sz="2400" dirty="0">
                <a:latin typeface="+mj-lt"/>
                <a:cs typeface="Arial" panose="020B0604020202020204" pitchFamily="34" charset="0"/>
              </a:rPr>
              <a:t>JAK SPRÁVNĚ CITOVAT NAJDETE V MATERÁLECH VE SLOŽCE MINIMATURITY ČI NA WEBU </a:t>
            </a:r>
            <a:r>
              <a:rPr lang="cs-CZ" altLang="cs-CZ" sz="2400" dirty="0" smtClean="0">
                <a:latin typeface="+mj-lt"/>
                <a:cs typeface="Arial" panose="020B0604020202020204" pitchFamily="34" charset="0"/>
              </a:rPr>
              <a:t>ŠKOLY. </a:t>
            </a:r>
            <a:endParaRPr lang="cs-CZ" altLang="cs-CZ" sz="2400" dirty="0">
              <a:latin typeface="+mj-lt"/>
              <a:cs typeface="Arial" panose="020B0604020202020204" pitchFamily="34" charset="0"/>
            </a:endParaRPr>
          </a:p>
          <a:p>
            <a:r>
              <a:rPr lang="cs-CZ" altLang="cs-CZ" sz="2400" dirty="0" smtClean="0">
                <a:latin typeface="+mj-lt"/>
                <a:cs typeface="Arial" panose="020B0604020202020204" pitchFamily="34" charset="0"/>
              </a:rPr>
              <a:t>TVOŘTE CITACE NA </a:t>
            </a:r>
            <a:r>
              <a:rPr lang="en-GB" sz="2400" dirty="0" smtClean="0">
                <a:latin typeface="+mj-lt"/>
                <a:hlinkClick r:id="rId2"/>
              </a:rPr>
              <a:t>https</a:t>
            </a:r>
            <a:r>
              <a:rPr lang="en-GB" sz="2400" dirty="0">
                <a:latin typeface="+mj-lt"/>
                <a:hlinkClick r:id="rId2"/>
              </a:rPr>
              <a:t>://www.citace.com</a:t>
            </a:r>
            <a:r>
              <a:rPr lang="en-GB" sz="2400" dirty="0" smtClean="0">
                <a:latin typeface="+mj-lt"/>
                <a:hlinkClick r:id="rId2"/>
              </a:rPr>
              <a:t>/</a:t>
            </a:r>
            <a:endParaRPr lang="cs-CZ" sz="2400" dirty="0" smtClean="0">
              <a:latin typeface="+mj-lt"/>
            </a:endParaRPr>
          </a:p>
          <a:p>
            <a:r>
              <a:rPr lang="cs-CZ" sz="2400" dirty="0" smtClean="0">
                <a:latin typeface="+mj-lt"/>
              </a:rPr>
              <a:t>VYZKOUŠEJTE </a:t>
            </a:r>
            <a:r>
              <a:rPr lang="en-GB" sz="2400" dirty="0">
                <a:latin typeface="+mj-lt"/>
                <a:hlinkClick r:id="rId3"/>
              </a:rPr>
              <a:t>https://odevzdej.cz/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274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 najdu informace?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b="1" dirty="0" err="1" smtClean="0">
                <a:solidFill>
                  <a:srgbClr val="0070C0"/>
                </a:solidFill>
                <a:latin typeface="+mj-lt"/>
              </a:rPr>
              <a:t>Moodle</a:t>
            </a:r>
            <a:r>
              <a:rPr lang="cs-CZ" sz="2400" b="1" dirty="0" smtClean="0">
                <a:solidFill>
                  <a:srgbClr val="0070C0"/>
                </a:solidFill>
                <a:latin typeface="+mj-lt"/>
              </a:rPr>
              <a:t> - </a:t>
            </a:r>
            <a:r>
              <a:rPr lang="cs-CZ" sz="2400" b="1" dirty="0">
                <a:solidFill>
                  <a:srgbClr val="0070C0"/>
                </a:solidFill>
                <a:latin typeface="+mj-lt"/>
              </a:rPr>
              <a:t>Badatelské práce žáků – burza témat a </a:t>
            </a:r>
            <a:r>
              <a:rPr lang="cs-CZ" sz="2400" b="1" dirty="0" smtClean="0">
                <a:solidFill>
                  <a:srgbClr val="0070C0"/>
                </a:solidFill>
                <a:latin typeface="+mj-lt"/>
              </a:rPr>
              <a:t>nápadů</a:t>
            </a:r>
            <a:r>
              <a:rPr lang="cs-CZ" sz="2400" dirty="0" smtClean="0">
                <a:latin typeface="+mj-lt"/>
              </a:rPr>
              <a:t>, speciálně připravená „badatelská platforma“ </a:t>
            </a:r>
            <a:r>
              <a:rPr lang="en-GB" sz="2400" dirty="0" smtClean="0">
                <a:latin typeface="+mj-lt"/>
                <a:hlinkClick r:id="rId2"/>
              </a:rPr>
              <a:t>https</a:t>
            </a:r>
            <a:r>
              <a:rPr lang="en-GB" sz="2400" dirty="0">
                <a:latin typeface="+mj-lt"/>
                <a:hlinkClick r:id="rId2"/>
              </a:rPr>
              <a:t>://moodle.zshk.cz/course/index.php?categoryid=107</a:t>
            </a:r>
            <a:endParaRPr lang="cs-CZ" sz="24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400" b="1" dirty="0" smtClean="0">
                <a:solidFill>
                  <a:srgbClr val="0070C0"/>
                </a:solidFill>
                <a:latin typeface="+mj-lt"/>
              </a:rPr>
              <a:t>Webové stránky školy </a:t>
            </a:r>
            <a:r>
              <a:rPr lang="en-GB" sz="2400" dirty="0">
                <a:latin typeface="+mj-lt"/>
                <a:hlinkClick r:id="rId3"/>
              </a:rPr>
              <a:t>https://www.zshk.cz/minimaturity/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037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9E5DBD13-47F2-4E69-AF5D-5886E83E0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dirty="0" smtClean="0"/>
              <a:t>Kdo mi poradí? Realizační tým.</a:t>
            </a:r>
            <a:endParaRPr lang="cs-CZ" altLang="cs-CZ" dirty="0"/>
          </a:p>
        </p:txBody>
      </p:sp>
      <p:sp>
        <p:nvSpPr>
          <p:cNvPr id="25603" name="Zástupný symbol pro obsah 2">
            <a:extLst>
              <a:ext uri="{FF2B5EF4-FFF2-40B4-BE49-F238E27FC236}">
                <a16:creationId xmlns:a16="http://schemas.microsoft.com/office/drawing/2014/main" id="{831F8703-099E-49B1-B6EE-5ED4306B4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 smtClean="0">
                <a:latin typeface="+mj-lt"/>
              </a:rPr>
              <a:t>Mgr</a:t>
            </a:r>
            <a:r>
              <a:rPr lang="cs-CZ" altLang="cs-CZ" sz="2400" dirty="0">
                <a:latin typeface="+mj-lt"/>
              </a:rPr>
              <a:t>. Tereza </a:t>
            </a:r>
            <a:r>
              <a:rPr lang="cs-CZ" altLang="cs-CZ" sz="2400" dirty="0" smtClean="0">
                <a:latin typeface="+mj-lt"/>
              </a:rPr>
              <a:t>Horáková		</a:t>
            </a:r>
            <a:r>
              <a:rPr lang="cs-CZ" altLang="cs-CZ" sz="2400" dirty="0" smtClean="0">
                <a:latin typeface="+mj-lt"/>
                <a:hlinkClick r:id="rId2"/>
              </a:rPr>
              <a:t>tereza.horakova@zshk.cz</a:t>
            </a:r>
            <a:endParaRPr lang="cs-CZ" altLang="cs-CZ" sz="2400" dirty="0" smtClean="0">
              <a:latin typeface="+mj-lt"/>
            </a:endParaRPr>
          </a:p>
          <a:p>
            <a:r>
              <a:rPr lang="cs-CZ" altLang="cs-CZ" sz="2400" dirty="0" smtClean="0">
                <a:latin typeface="+mj-lt"/>
              </a:rPr>
              <a:t>Mgr</a:t>
            </a:r>
            <a:r>
              <a:rPr lang="cs-CZ" altLang="cs-CZ" sz="2400" dirty="0">
                <a:latin typeface="+mj-lt"/>
              </a:rPr>
              <a:t>. Zuzana </a:t>
            </a:r>
            <a:r>
              <a:rPr lang="cs-CZ" altLang="cs-CZ" sz="2400" dirty="0" err="1" smtClean="0">
                <a:latin typeface="+mj-lt"/>
              </a:rPr>
              <a:t>Gebrtová</a:t>
            </a:r>
            <a:r>
              <a:rPr lang="cs-CZ" altLang="cs-CZ" sz="2400" dirty="0" smtClean="0">
                <a:latin typeface="+mj-lt"/>
              </a:rPr>
              <a:t>	</a:t>
            </a:r>
            <a:r>
              <a:rPr lang="cs-CZ" altLang="cs-CZ" sz="2400" dirty="0" smtClean="0">
                <a:latin typeface="+mj-lt"/>
                <a:hlinkClick r:id="rId3"/>
              </a:rPr>
              <a:t>zuzana.gebrtova@zshk.cz</a:t>
            </a:r>
            <a:endParaRPr lang="cs-CZ" altLang="cs-CZ" sz="2400" dirty="0" smtClean="0">
              <a:latin typeface="+mj-lt"/>
            </a:endParaRPr>
          </a:p>
          <a:p>
            <a:r>
              <a:rPr lang="cs-CZ" altLang="cs-CZ" sz="2400" dirty="0" smtClean="0">
                <a:latin typeface="+mj-lt"/>
              </a:rPr>
              <a:t>Mgr</a:t>
            </a:r>
            <a:r>
              <a:rPr lang="cs-CZ" altLang="cs-CZ" sz="2400" dirty="0">
                <a:latin typeface="+mj-lt"/>
              </a:rPr>
              <a:t>. Hynek Dostál, Ph.D</a:t>
            </a:r>
            <a:r>
              <a:rPr lang="cs-CZ" altLang="cs-CZ" sz="2400" dirty="0" smtClean="0">
                <a:latin typeface="+mj-lt"/>
              </a:rPr>
              <a:t>.	</a:t>
            </a:r>
            <a:r>
              <a:rPr lang="cs-CZ" altLang="cs-CZ" sz="2400" dirty="0" smtClean="0">
                <a:latin typeface="+mj-lt"/>
                <a:hlinkClick r:id="rId4"/>
              </a:rPr>
              <a:t>hynek.dostal@zshk.cz</a:t>
            </a:r>
            <a:endParaRPr lang="cs-CZ" altLang="cs-CZ" sz="2400" dirty="0" smtClean="0">
              <a:latin typeface="+mj-lt"/>
            </a:endParaRPr>
          </a:p>
          <a:p>
            <a:r>
              <a:rPr lang="cs-CZ" altLang="cs-CZ" sz="2400" dirty="0" smtClean="0">
                <a:latin typeface="+mj-lt"/>
              </a:rPr>
              <a:t>PhDr</a:t>
            </a:r>
            <a:r>
              <a:rPr lang="cs-CZ" altLang="cs-CZ" sz="2400" dirty="0">
                <a:latin typeface="+mj-lt"/>
              </a:rPr>
              <a:t>. Přemysl </a:t>
            </a:r>
            <a:r>
              <a:rPr lang="cs-CZ" altLang="cs-CZ" sz="2400" dirty="0" err="1" smtClean="0">
                <a:latin typeface="+mj-lt"/>
              </a:rPr>
              <a:t>Štindl</a:t>
            </a:r>
            <a:r>
              <a:rPr lang="cs-CZ" altLang="cs-CZ" sz="2400" dirty="0" smtClean="0">
                <a:latin typeface="+mj-lt"/>
              </a:rPr>
              <a:t>		</a:t>
            </a:r>
            <a:r>
              <a:rPr lang="cs-CZ" altLang="cs-CZ" sz="2400" dirty="0" smtClean="0">
                <a:latin typeface="+mj-lt"/>
                <a:hlinkClick r:id="rId5"/>
              </a:rPr>
              <a:t>premysl.stindl@zshk.cz</a:t>
            </a:r>
            <a:endParaRPr lang="cs-CZ" altLang="cs-CZ" sz="2400" dirty="0" smtClean="0">
              <a:latin typeface="+mj-lt"/>
            </a:endParaRPr>
          </a:p>
          <a:p>
            <a:endParaRPr lang="cs-CZ" altLang="cs-CZ" sz="2400" dirty="0">
              <a:latin typeface="+mj-lt"/>
            </a:endParaRPr>
          </a:p>
          <a:p>
            <a:pPr eaLnBrk="1" hangingPunct="1"/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Harmonogram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>
                <a:latin typeface="+mj-lt"/>
              </a:rPr>
              <a:t>Květen</a:t>
            </a:r>
            <a:r>
              <a:rPr lang="cs-CZ" sz="2400" dirty="0" smtClean="0">
                <a:latin typeface="+mj-lt"/>
              </a:rPr>
              <a:t> - Vyhledání konzultanta, výběr tématu</a:t>
            </a:r>
          </a:p>
          <a:p>
            <a:r>
              <a:rPr lang="cs-CZ" sz="2400" b="1" dirty="0" smtClean="0">
                <a:latin typeface="+mj-lt"/>
              </a:rPr>
              <a:t>Červen</a:t>
            </a:r>
            <a:r>
              <a:rPr lang="cs-CZ" sz="2400" b="1" dirty="0" smtClean="0">
                <a:latin typeface="+mj-lt"/>
              </a:rPr>
              <a:t> 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smtClean="0">
                <a:latin typeface="+mj-lt"/>
              </a:rPr>
              <a:t>- Závazný zápis tématu (</a:t>
            </a:r>
            <a:r>
              <a:rPr lang="cs-CZ" sz="2400" dirty="0" smtClean="0">
                <a:solidFill>
                  <a:srgbClr val="FF0000"/>
                </a:solidFill>
                <a:latin typeface="+mj-lt"/>
              </a:rPr>
              <a:t>do </a:t>
            </a:r>
            <a:r>
              <a:rPr lang="cs-CZ" sz="2400" dirty="0" smtClean="0">
                <a:solidFill>
                  <a:srgbClr val="FF0000"/>
                </a:solidFill>
                <a:latin typeface="+mj-lt"/>
              </a:rPr>
              <a:t>21.6.2021</a:t>
            </a:r>
            <a:r>
              <a:rPr lang="cs-CZ" sz="2400" dirty="0" smtClean="0">
                <a:solidFill>
                  <a:schemeClr val="tx1"/>
                </a:solidFill>
                <a:latin typeface="+mj-lt"/>
              </a:rPr>
              <a:t>)</a:t>
            </a:r>
            <a:endParaRPr lang="cs-CZ" sz="2400" dirty="0" smtClean="0">
              <a:solidFill>
                <a:schemeClr val="tx1"/>
              </a:solidFill>
              <a:latin typeface="+mj-lt"/>
            </a:endParaRPr>
          </a:p>
          <a:p>
            <a:r>
              <a:rPr lang="cs-CZ" sz="2400" b="1" dirty="0" smtClean="0">
                <a:latin typeface="+mj-lt"/>
              </a:rPr>
              <a:t>Prosinec</a:t>
            </a:r>
            <a:r>
              <a:rPr lang="cs-CZ" sz="2400" dirty="0" smtClean="0">
                <a:latin typeface="+mj-lt"/>
              </a:rPr>
              <a:t> - Elektronické odevzdání práce (</a:t>
            </a:r>
            <a:r>
              <a:rPr lang="cs-CZ" sz="2400" dirty="0" smtClean="0">
                <a:solidFill>
                  <a:srgbClr val="FF0000"/>
                </a:solidFill>
                <a:latin typeface="+mj-lt"/>
              </a:rPr>
              <a:t>do </a:t>
            </a:r>
            <a:r>
              <a:rPr lang="cs-CZ" sz="2400" dirty="0" smtClean="0">
                <a:solidFill>
                  <a:srgbClr val="FF0000"/>
                </a:solidFill>
                <a:latin typeface="+mj-lt"/>
              </a:rPr>
              <a:t>14.1.2022</a:t>
            </a:r>
            <a:r>
              <a:rPr lang="cs-CZ" sz="2400" dirty="0" smtClean="0">
                <a:latin typeface="+mj-lt"/>
              </a:rPr>
              <a:t>)</a:t>
            </a:r>
            <a:endParaRPr lang="cs-CZ" sz="2400" dirty="0" smtClean="0">
              <a:latin typeface="+mj-lt"/>
            </a:endParaRPr>
          </a:p>
          <a:p>
            <a:r>
              <a:rPr lang="cs-CZ" sz="2400" b="1" dirty="0" smtClean="0">
                <a:solidFill>
                  <a:srgbClr val="FF0000"/>
                </a:solidFill>
                <a:latin typeface="+mj-lt"/>
              </a:rPr>
              <a:t>27</a:t>
            </a:r>
            <a:r>
              <a:rPr lang="cs-CZ" sz="2400" b="1" dirty="0" smtClean="0">
                <a:solidFill>
                  <a:srgbClr val="FF0000"/>
                </a:solidFill>
                <a:latin typeface="+mj-lt"/>
              </a:rPr>
              <a:t>.1.2022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smtClean="0">
                <a:latin typeface="+mj-lt"/>
              </a:rPr>
              <a:t>- </a:t>
            </a:r>
            <a:r>
              <a:rPr lang="cs-CZ" sz="2400" b="1" dirty="0" smtClean="0">
                <a:solidFill>
                  <a:srgbClr val="0070C0"/>
                </a:solidFill>
                <a:latin typeface="+mj-lt"/>
              </a:rPr>
              <a:t>Veřejná obhajoba badatelské práce </a:t>
            </a:r>
            <a:r>
              <a:rPr lang="cs-CZ" sz="2400" dirty="0" smtClean="0">
                <a:latin typeface="+mj-lt"/>
              </a:rPr>
              <a:t>(</a:t>
            </a:r>
            <a:r>
              <a:rPr lang="cs-CZ" sz="2400" dirty="0" err="1" smtClean="0">
                <a:latin typeface="+mj-lt"/>
              </a:rPr>
              <a:t>minimaturitní</a:t>
            </a:r>
            <a:r>
              <a:rPr lang="cs-CZ" sz="2400" dirty="0" smtClean="0">
                <a:latin typeface="+mj-lt"/>
              </a:rPr>
              <a:t> práce)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309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>
            <a:extLst>
              <a:ext uri="{FF2B5EF4-FFF2-40B4-BE49-F238E27FC236}">
                <a16:creationId xmlns:a16="http://schemas.microsoft.com/office/drawing/2014/main" id="{C2ABB561-5742-40C4-9628-1CE172A5D7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3645024"/>
            <a:ext cx="8229600" cy="244827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cs-CZ" sz="4000" dirty="0">
                <a:cs typeface="Arial" panose="020B0604020202020204" pitchFamily="34" charset="0"/>
              </a:rPr>
              <a:t/>
            </a:r>
            <a:br>
              <a:rPr lang="cs-CZ" altLang="cs-CZ" sz="4000" dirty="0">
                <a:cs typeface="Arial" panose="020B0604020202020204" pitchFamily="34" charset="0"/>
              </a:rPr>
            </a:br>
            <a:r>
              <a:rPr lang="cs-CZ" altLang="cs-CZ" sz="4000" dirty="0" smtClean="0">
                <a:cs typeface="Arial" panose="020B0604020202020204" pitchFamily="34" charset="0"/>
              </a:rPr>
              <a:t>DĚKUJEME VÁM ZA </a:t>
            </a:r>
            <a:r>
              <a:rPr lang="cs-CZ" altLang="cs-CZ" sz="4000" dirty="0">
                <a:cs typeface="Arial" panose="020B0604020202020204" pitchFamily="34" charset="0"/>
              </a:rPr>
              <a:t>POZORNOST</a:t>
            </a:r>
            <a:br>
              <a:rPr lang="cs-CZ" altLang="cs-CZ" sz="4000" dirty="0">
                <a:cs typeface="Arial" panose="020B0604020202020204" pitchFamily="34" charset="0"/>
              </a:rPr>
            </a:br>
            <a:r>
              <a:rPr lang="cs-CZ" altLang="cs-CZ" sz="4000" dirty="0">
                <a:cs typeface="Arial" panose="020B0604020202020204" pitchFamily="34" charset="0"/>
              </a:rPr>
              <a:t>A </a:t>
            </a:r>
            <a:r>
              <a:rPr lang="cs-CZ" altLang="cs-CZ" sz="4000" dirty="0" smtClean="0">
                <a:cs typeface="Arial" panose="020B0604020202020204" pitchFamily="34" charset="0"/>
              </a:rPr>
              <a:t>PŘEJEME HODNĚ </a:t>
            </a:r>
            <a:r>
              <a:rPr lang="cs-CZ" altLang="cs-CZ" sz="4000" dirty="0">
                <a:cs typeface="Arial" panose="020B0604020202020204" pitchFamily="34" charset="0"/>
              </a:rPr>
              <a:t>RADOSTI </a:t>
            </a:r>
            <a:br>
              <a:rPr lang="cs-CZ" altLang="cs-CZ" sz="4000" dirty="0">
                <a:cs typeface="Arial" panose="020B0604020202020204" pitchFamily="34" charset="0"/>
              </a:rPr>
            </a:br>
            <a:r>
              <a:rPr lang="cs-CZ" altLang="cs-CZ" sz="4000" dirty="0">
                <a:cs typeface="Arial" panose="020B0604020202020204" pitchFamily="34" charset="0"/>
              </a:rPr>
              <a:t>Z BÁDÁNÍ!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2ABB561-5742-40C4-9628-1CE172A5D7F0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1268760"/>
            <a:ext cx="8229600" cy="18722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alt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4000" dirty="0" smtClean="0">
                <a:cs typeface="Arial" panose="020B0604020202020204" pitchFamily="34" charset="0"/>
              </a:rPr>
              <a:t>DOTAZY, PROSÍM, AŽ NA KONCI</a:t>
            </a:r>
            <a:br>
              <a:rPr lang="cs-CZ" altLang="cs-CZ" sz="4000" dirty="0" smtClean="0">
                <a:cs typeface="Arial" panose="020B0604020202020204" pitchFamily="34" charset="0"/>
              </a:rPr>
            </a:br>
            <a:r>
              <a:rPr lang="cs-CZ" altLang="cs-CZ" sz="4000" dirty="0" smtClean="0">
                <a:cs typeface="Arial" panose="020B0604020202020204" pitchFamily="34" charset="0"/>
              </a:rPr>
              <a:t> V DISKUZNÍ ČÁSTI. </a:t>
            </a:r>
            <a:endParaRPr lang="cs-CZ" altLang="cs-CZ" sz="40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>
            <a:extLst>
              <a:ext uri="{FF2B5EF4-FFF2-40B4-BE49-F238E27FC236}">
                <a16:creationId xmlns:a16="http://schemas.microsoft.com/office/drawing/2014/main" id="{C2ABB561-5742-40C4-9628-1CE172A5D7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2060848"/>
            <a:ext cx="8229600" cy="165618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5400" dirty="0" smtClean="0">
                <a:cs typeface="Arial" panose="020B0604020202020204" pitchFamily="34" charset="0"/>
              </a:rPr>
              <a:t>MODEROVANÁ </a:t>
            </a:r>
            <a:br>
              <a:rPr lang="cs-CZ" altLang="cs-CZ" sz="5400" dirty="0" smtClean="0">
                <a:cs typeface="Arial" panose="020B0604020202020204" pitchFamily="34" charset="0"/>
              </a:rPr>
            </a:br>
            <a:r>
              <a:rPr lang="cs-CZ" altLang="cs-CZ" sz="5400" dirty="0" smtClean="0">
                <a:cs typeface="Arial" panose="020B0604020202020204" pitchFamily="34" charset="0"/>
              </a:rPr>
              <a:t>NABÍDKA TÉMAT:</a:t>
            </a:r>
            <a:endParaRPr lang="cs-CZ" altLang="cs-CZ" sz="5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456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E7D74EB2-9A20-40F5-8C62-64F0CB8D6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Naším společným cílem je:</a:t>
            </a:r>
          </a:p>
        </p:txBody>
      </p:sp>
      <p:sp>
        <p:nvSpPr>
          <p:cNvPr id="11267" name="Zástupný symbol pro obsah 2">
            <a:extLst>
              <a:ext uri="{FF2B5EF4-FFF2-40B4-BE49-F238E27FC236}">
                <a16:creationId xmlns:a16="http://schemas.microsoft.com/office/drawing/2014/main" id="{EA2AE2FB-B5DE-47A2-ACE3-BA380FDEB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" y="1889125"/>
            <a:ext cx="8153400" cy="4968875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400" dirty="0" smtClean="0">
                <a:solidFill>
                  <a:srgbClr val="0070C0"/>
                </a:solidFill>
                <a:latin typeface="+mj-lt"/>
              </a:rPr>
              <a:t>Podporovat individuální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osobnostní rozvoj </a:t>
            </a:r>
            <a:r>
              <a:rPr lang="cs-CZ" altLang="cs-CZ" sz="2400" dirty="0" smtClean="0">
                <a:solidFill>
                  <a:srgbClr val="0070C0"/>
                </a:solidFill>
                <a:latin typeface="+mj-lt"/>
              </a:rPr>
              <a:t/>
            </a:r>
            <a:br>
              <a:rPr lang="cs-CZ" altLang="cs-CZ" sz="2400" dirty="0" smtClean="0">
                <a:solidFill>
                  <a:srgbClr val="0070C0"/>
                </a:solidFill>
                <a:latin typeface="+mj-lt"/>
              </a:rPr>
            </a:br>
            <a:r>
              <a:rPr lang="cs-CZ" altLang="cs-CZ" sz="2400" dirty="0" smtClean="0">
                <a:solidFill>
                  <a:srgbClr val="0070C0"/>
                </a:solidFill>
                <a:latin typeface="+mj-lt"/>
              </a:rPr>
              <a:t>a </a:t>
            </a:r>
            <a:r>
              <a:rPr lang="cs-CZ" altLang="cs-CZ" sz="2400" dirty="0">
                <a:solidFill>
                  <a:srgbClr val="0070C0"/>
                </a:solidFill>
                <a:latin typeface="+mj-lt"/>
              </a:rPr>
              <a:t>růst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vlastním </a:t>
            </a:r>
            <a:r>
              <a:rPr lang="cs-CZ" altLang="cs-CZ" sz="2400" b="1" dirty="0" smtClean="0">
                <a:solidFill>
                  <a:srgbClr val="0070C0"/>
                </a:solidFill>
                <a:latin typeface="+mj-lt"/>
              </a:rPr>
              <a:t>tempem</a:t>
            </a:r>
            <a:r>
              <a:rPr lang="cs-CZ" altLang="cs-CZ" sz="2400" dirty="0" smtClean="0">
                <a:solidFill>
                  <a:srgbClr val="0070C0"/>
                </a:solidFill>
                <a:latin typeface="+mj-lt"/>
              </a:rPr>
              <a:t>.</a:t>
            </a:r>
            <a:endParaRPr lang="cs-CZ" altLang="cs-CZ" sz="2400" dirty="0">
              <a:solidFill>
                <a:srgbClr val="0070C0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400" dirty="0" smtClean="0">
                <a:solidFill>
                  <a:srgbClr val="0070C0"/>
                </a:solidFill>
                <a:latin typeface="+mj-lt"/>
              </a:rPr>
              <a:t>Rozvíjet dovednosti </a:t>
            </a:r>
            <a:r>
              <a:rPr lang="cs-CZ" altLang="cs-CZ" sz="2400" dirty="0">
                <a:solidFill>
                  <a:srgbClr val="0070C0"/>
                </a:solidFill>
                <a:latin typeface="+mj-lt"/>
              </a:rPr>
              <a:t>potřebné pro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další </a:t>
            </a:r>
            <a:r>
              <a:rPr lang="cs-CZ" altLang="cs-CZ" sz="2400" b="1" dirty="0" smtClean="0">
                <a:solidFill>
                  <a:srgbClr val="0070C0"/>
                </a:solidFill>
                <a:latin typeface="+mj-lt"/>
              </a:rPr>
              <a:t>studium </a:t>
            </a:r>
            <a:r>
              <a:rPr lang="cs-CZ" altLang="cs-CZ" sz="2400" dirty="0" smtClean="0">
                <a:solidFill>
                  <a:srgbClr val="0070C0"/>
                </a:solidFill>
                <a:latin typeface="+mj-lt"/>
              </a:rPr>
              <a:t/>
            </a:r>
            <a:br>
              <a:rPr lang="cs-CZ" altLang="cs-CZ" sz="2400" dirty="0" smtClean="0">
                <a:solidFill>
                  <a:srgbClr val="0070C0"/>
                </a:solidFill>
                <a:latin typeface="+mj-lt"/>
              </a:rPr>
            </a:br>
            <a:r>
              <a:rPr lang="cs-CZ" altLang="cs-CZ" sz="2400" dirty="0" smtClean="0">
                <a:solidFill>
                  <a:srgbClr val="0070C0"/>
                </a:solidFill>
                <a:latin typeface="+mj-lt"/>
              </a:rPr>
              <a:t>a vést </a:t>
            </a:r>
            <a:r>
              <a:rPr lang="cs-CZ" altLang="cs-CZ" sz="2400" dirty="0">
                <a:solidFill>
                  <a:srgbClr val="0070C0"/>
                </a:solidFill>
                <a:latin typeface="+mj-lt"/>
              </a:rPr>
              <a:t>k </a:t>
            </a:r>
            <a:r>
              <a:rPr lang="cs-CZ" altLang="cs-CZ" sz="2400" b="1" dirty="0" smtClean="0">
                <a:solidFill>
                  <a:srgbClr val="0070C0"/>
                </a:solidFill>
                <a:latin typeface="+mj-lt"/>
              </a:rPr>
              <a:t>celoživotnímu učení</a:t>
            </a:r>
            <a:r>
              <a:rPr lang="cs-CZ" altLang="cs-CZ" sz="2400" dirty="0" smtClean="0">
                <a:solidFill>
                  <a:srgbClr val="0070C0"/>
                </a:solidFill>
                <a:latin typeface="+mj-lt"/>
              </a:rPr>
              <a:t>.</a:t>
            </a:r>
            <a:endParaRPr lang="cs-CZ" altLang="cs-CZ" sz="2400" dirty="0">
              <a:solidFill>
                <a:srgbClr val="0070C0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400" dirty="0" smtClean="0">
                <a:solidFill>
                  <a:srgbClr val="0070C0"/>
                </a:solidFill>
                <a:latin typeface="+mj-lt"/>
              </a:rPr>
              <a:t>Učit </a:t>
            </a:r>
            <a:r>
              <a:rPr lang="cs-CZ" altLang="cs-CZ" sz="2400" dirty="0">
                <a:solidFill>
                  <a:srgbClr val="0070C0"/>
                </a:solidFill>
                <a:latin typeface="+mj-lt"/>
              </a:rPr>
              <a:t>se kriticky myslet a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porozumět </a:t>
            </a:r>
            <a:r>
              <a:rPr lang="cs-CZ" altLang="cs-CZ" sz="2400" b="1" dirty="0" smtClean="0">
                <a:solidFill>
                  <a:srgbClr val="0070C0"/>
                </a:solidFill>
                <a:latin typeface="+mj-lt"/>
              </a:rPr>
              <a:t>vědě</a:t>
            </a:r>
            <a:r>
              <a:rPr lang="cs-CZ" altLang="cs-CZ" sz="2400" dirty="0" smtClean="0">
                <a:solidFill>
                  <a:srgbClr val="0070C0"/>
                </a:solidFill>
                <a:latin typeface="+mj-lt"/>
              </a:rPr>
              <a:t>.</a:t>
            </a:r>
            <a:endParaRPr lang="cs-CZ" altLang="cs-CZ" sz="2400" dirty="0">
              <a:solidFill>
                <a:srgbClr val="0070C0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400" dirty="0" smtClean="0">
                <a:solidFill>
                  <a:srgbClr val="0070C0"/>
                </a:solidFill>
                <a:latin typeface="+mj-lt"/>
              </a:rPr>
              <a:t>Posilovat </a:t>
            </a:r>
            <a:r>
              <a:rPr lang="cs-CZ" altLang="cs-CZ" sz="2400" dirty="0">
                <a:solidFill>
                  <a:srgbClr val="0070C0"/>
                </a:solidFill>
                <a:latin typeface="+mj-lt"/>
              </a:rPr>
              <a:t>pozitivní a </a:t>
            </a:r>
            <a:r>
              <a:rPr lang="cs-CZ" altLang="cs-CZ" sz="2400" b="1" dirty="0" smtClean="0">
                <a:solidFill>
                  <a:srgbClr val="0070C0"/>
                </a:solidFill>
                <a:latin typeface="+mj-lt"/>
              </a:rPr>
              <a:t>odpovědný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vztah </a:t>
            </a:r>
            <a:r>
              <a:rPr lang="cs-CZ" altLang="cs-CZ" sz="2400" dirty="0">
                <a:solidFill>
                  <a:srgbClr val="0070C0"/>
                </a:solidFill>
                <a:latin typeface="+mj-lt"/>
              </a:rPr>
              <a:t>ke svému vlastnímu učení </a:t>
            </a:r>
            <a:r>
              <a:rPr lang="cs-CZ" altLang="cs-CZ" sz="2400" dirty="0" smtClean="0">
                <a:solidFill>
                  <a:srgbClr val="0070C0"/>
                </a:solidFill>
                <a:latin typeface="+mj-lt"/>
              </a:rPr>
              <a:t/>
            </a:r>
            <a:br>
              <a:rPr lang="cs-CZ" altLang="cs-CZ" sz="2400" dirty="0" smtClean="0">
                <a:solidFill>
                  <a:srgbClr val="0070C0"/>
                </a:solidFill>
                <a:latin typeface="+mj-lt"/>
              </a:rPr>
            </a:br>
            <a:r>
              <a:rPr lang="cs-CZ" altLang="cs-CZ" sz="2400" dirty="0" smtClean="0">
                <a:solidFill>
                  <a:srgbClr val="0070C0"/>
                </a:solidFill>
                <a:latin typeface="+mj-lt"/>
              </a:rPr>
              <a:t>a </a:t>
            </a:r>
            <a:r>
              <a:rPr lang="cs-CZ" altLang="cs-CZ" sz="2400" dirty="0">
                <a:solidFill>
                  <a:srgbClr val="0070C0"/>
                </a:solidFill>
                <a:latin typeface="+mj-lt"/>
              </a:rPr>
              <a:t>k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sobě </a:t>
            </a:r>
            <a:r>
              <a:rPr lang="cs-CZ" altLang="cs-CZ" sz="2400" b="1" dirty="0" smtClean="0">
                <a:solidFill>
                  <a:srgbClr val="0070C0"/>
                </a:solidFill>
                <a:latin typeface="+mj-lt"/>
              </a:rPr>
              <a:t>samému</a:t>
            </a:r>
            <a:r>
              <a:rPr lang="cs-CZ" altLang="cs-CZ" sz="2400" dirty="0" smtClean="0">
                <a:solidFill>
                  <a:srgbClr val="0070C0"/>
                </a:solidFill>
                <a:latin typeface="+mj-lt"/>
              </a:rPr>
              <a:t>.</a:t>
            </a:r>
          </a:p>
          <a:p>
            <a:pPr marL="201168" lvl="1" indent="0">
              <a:buNone/>
              <a:defRPr/>
            </a:pPr>
            <a:endParaRPr lang="cs-CZ" altLang="cs-CZ" sz="2400" dirty="0" smtClean="0">
              <a:solidFill>
                <a:srgbClr val="0070C0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rgbClr val="0070C0"/>
                </a:solidFill>
                <a:latin typeface="+mj-lt"/>
              </a:rPr>
              <a:t>Porozumět vědě, rozvíjet kritické myšlení, formovat kreativně přemýšlející sebevědomou osobnost pomáhá </a:t>
            </a:r>
            <a:r>
              <a:rPr lang="cs-CZ" altLang="cs-CZ" sz="2400" dirty="0" smtClean="0">
                <a:solidFill>
                  <a:srgbClr val="0070C0"/>
                </a:solidFill>
                <a:latin typeface="+mj-lt"/>
              </a:rPr>
              <a:t/>
            </a:r>
            <a:br>
              <a:rPr lang="cs-CZ" altLang="cs-CZ" sz="2400" dirty="0" smtClean="0">
                <a:solidFill>
                  <a:srgbClr val="0070C0"/>
                </a:solidFill>
                <a:latin typeface="+mj-lt"/>
              </a:rPr>
            </a:br>
            <a:r>
              <a:rPr lang="cs-CZ" altLang="cs-CZ" sz="2800" b="1" dirty="0" smtClean="0">
                <a:solidFill>
                  <a:srgbClr val="0070C0"/>
                </a:solidFill>
                <a:latin typeface="+mj-lt"/>
              </a:rPr>
              <a:t>badatelský </a:t>
            </a:r>
            <a:r>
              <a:rPr lang="cs-CZ" altLang="cs-CZ" sz="2800" b="1" dirty="0">
                <a:solidFill>
                  <a:srgbClr val="0070C0"/>
                </a:solidFill>
                <a:latin typeface="+mj-lt"/>
              </a:rPr>
              <a:t>přístup.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altLang="cs-CZ" sz="2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altLang="cs-CZ" b="1" dirty="0">
              <a:solidFill>
                <a:schemeClr val="accent1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C9334114-CFEF-4CAA-84BF-50913A927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Kroky badatelského postupu:</a:t>
            </a:r>
          </a:p>
        </p:txBody>
      </p:sp>
      <p:pic>
        <p:nvPicPr>
          <p:cNvPr id="12292" name="Obrázek 9">
            <a:extLst>
              <a:ext uri="{FF2B5EF4-FFF2-40B4-BE49-F238E27FC236}">
                <a16:creationId xmlns:a16="http://schemas.microsoft.com/office/drawing/2014/main" id="{779C5F01-F9BB-483C-B633-0357EB88D3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3" t="13832" r="11296" b="56781"/>
          <a:stretch/>
        </p:blipFill>
        <p:spPr bwMode="auto">
          <a:xfrm>
            <a:off x="107504" y="1940456"/>
            <a:ext cx="4392488" cy="3432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ovéPole 11">
            <a:extLst>
              <a:ext uri="{FF2B5EF4-FFF2-40B4-BE49-F238E27FC236}">
                <a16:creationId xmlns:a16="http://schemas.microsoft.com/office/drawing/2014/main" id="{1A4A2575-EDF1-455E-A004-2FEF0BA04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3187" y="6021288"/>
            <a:ext cx="39608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1100" dirty="0"/>
              <a:t>Citováno online:</a:t>
            </a:r>
            <a:r>
              <a:rPr lang="cs-CZ" altLang="cs-CZ" sz="1100" dirty="0">
                <a:hlinkClick r:id="rId4"/>
              </a:rPr>
              <a:t> http://badatele.cz/cz/4-badatelske-kroky</a:t>
            </a:r>
            <a:endParaRPr lang="cs-CZ" altLang="cs-CZ" sz="1100" dirty="0"/>
          </a:p>
        </p:txBody>
      </p:sp>
      <p:pic>
        <p:nvPicPr>
          <p:cNvPr id="6" name="Obrázek 10">
            <a:extLst>
              <a:ext uri="{FF2B5EF4-FFF2-40B4-BE49-F238E27FC236}">
                <a16:creationId xmlns:a16="http://schemas.microsoft.com/office/drawing/2014/main" id="{15D0005E-A345-446D-948A-FDCEED563F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17" t="43313" r="11010" b="29067"/>
          <a:stretch/>
        </p:blipFill>
        <p:spPr bwMode="auto">
          <a:xfrm>
            <a:off x="4555175" y="1950793"/>
            <a:ext cx="4613582" cy="342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4CF8751E-6426-4705-9910-CC7EF6065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Naším badatelským úkolem je:</a:t>
            </a:r>
            <a:endParaRPr lang="cs-CZ" alt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1CD6935-2E3B-47DA-AC52-798E45642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cs-CZ" altLang="cs-CZ" sz="3200" b="1" dirty="0" smtClean="0">
                <a:solidFill>
                  <a:schemeClr val="tx1"/>
                </a:solidFill>
                <a:latin typeface="+mj-lt"/>
              </a:rPr>
              <a:t>Najít </a:t>
            </a:r>
            <a:r>
              <a:rPr lang="cs-CZ" altLang="cs-CZ" sz="32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vhodné téma</a:t>
            </a:r>
            <a:r>
              <a:rPr lang="cs-CZ" altLang="cs-CZ" sz="3200" b="1" dirty="0" smtClean="0">
                <a:solidFill>
                  <a:schemeClr val="tx1"/>
                </a:solidFill>
                <a:latin typeface="+mj-lt"/>
              </a:rPr>
              <a:t>…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cs-CZ" altLang="cs-CZ" sz="3200" b="1" dirty="0" smtClean="0">
                <a:solidFill>
                  <a:schemeClr val="tx1"/>
                </a:solidFill>
                <a:latin typeface="+mj-lt"/>
              </a:rPr>
              <a:t>Popsat </a:t>
            </a:r>
            <a:r>
              <a:rPr lang="cs-CZ" altLang="cs-CZ" sz="32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problém</a:t>
            </a:r>
            <a:r>
              <a:rPr lang="cs-CZ" altLang="cs-CZ" sz="3200" dirty="0">
                <a:solidFill>
                  <a:schemeClr val="tx1"/>
                </a:solidFill>
                <a:latin typeface="+mj-lt"/>
              </a:rPr>
              <a:t>…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cs-CZ" altLang="cs-CZ" sz="3200" b="1" dirty="0" smtClean="0">
                <a:solidFill>
                  <a:schemeClr val="tx1"/>
                </a:solidFill>
                <a:latin typeface="+mj-lt"/>
              </a:rPr>
              <a:t>Zamyslet se a </a:t>
            </a:r>
            <a:r>
              <a:rPr lang="cs-CZ" altLang="cs-CZ" sz="32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vyslovit domněnku, hypotézu</a:t>
            </a:r>
            <a:r>
              <a:rPr lang="cs-CZ" altLang="cs-CZ" sz="3200" dirty="0">
                <a:solidFill>
                  <a:schemeClr val="tx1"/>
                </a:solidFill>
                <a:latin typeface="+mj-lt"/>
              </a:rPr>
              <a:t>…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cs-CZ" altLang="cs-CZ" sz="3200" b="1" dirty="0" smtClean="0">
                <a:solidFill>
                  <a:schemeClr val="tx1"/>
                </a:solidFill>
                <a:latin typeface="+mj-lt"/>
              </a:rPr>
              <a:t>Experimentem, pokusem </a:t>
            </a:r>
            <a:r>
              <a:rPr lang="cs-CZ" altLang="cs-CZ" sz="32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ji ověřit</a:t>
            </a:r>
            <a:r>
              <a:rPr lang="cs-CZ" altLang="cs-CZ" sz="3200" dirty="0" smtClean="0">
                <a:solidFill>
                  <a:schemeClr val="tx1"/>
                </a:solidFill>
                <a:latin typeface="+mj-lt"/>
              </a:rPr>
              <a:t>…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cs-CZ" altLang="cs-CZ" sz="3200" b="1" dirty="0" smtClean="0">
                <a:solidFill>
                  <a:schemeClr val="tx1"/>
                </a:solidFill>
                <a:latin typeface="+mj-lt"/>
              </a:rPr>
              <a:t>A </a:t>
            </a:r>
            <a:r>
              <a:rPr lang="cs-CZ" altLang="cs-CZ" sz="32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říct o tom všem</a:t>
            </a:r>
            <a:r>
              <a:rPr lang="cs-CZ" altLang="cs-CZ" sz="3200" b="1" dirty="0" smtClean="0">
                <a:solidFill>
                  <a:schemeClr val="tx1"/>
                </a:solidFill>
                <a:latin typeface="+mj-lt"/>
              </a:rPr>
              <a:t>…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na konci?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sz="3600" b="1" dirty="0">
                <a:solidFill>
                  <a:srgbClr val="0070C0"/>
                </a:solidFill>
                <a:latin typeface="+mj-lt"/>
              </a:rPr>
              <a:t>BADATELSKÝ ŽÁKOVSKÝ PROJEKT</a:t>
            </a:r>
            <a:endParaRPr lang="cs-CZ" altLang="cs-CZ" sz="3600" b="1" dirty="0" smtClean="0">
              <a:solidFill>
                <a:srgbClr val="0070C0"/>
              </a:solidFill>
              <a:latin typeface="+mj-lt"/>
            </a:endParaRPr>
          </a:p>
          <a:p>
            <a:r>
              <a:rPr lang="cs-CZ" altLang="cs-CZ" sz="2400" b="1" dirty="0" smtClean="0">
                <a:solidFill>
                  <a:srgbClr val="FF0000"/>
                </a:solidFill>
                <a:latin typeface="+mj-lt"/>
              </a:rPr>
              <a:t>SEMINÁRNÍ </a:t>
            </a:r>
            <a:r>
              <a:rPr lang="cs-CZ" altLang="cs-CZ" sz="2400" b="1" dirty="0">
                <a:solidFill>
                  <a:srgbClr val="FF0000"/>
                </a:solidFill>
                <a:latin typeface="+mj-lt"/>
              </a:rPr>
              <a:t>PRÁCE </a:t>
            </a:r>
            <a:r>
              <a:rPr lang="cs-CZ" altLang="cs-CZ" sz="2400" dirty="0">
                <a:latin typeface="+mj-lt"/>
              </a:rPr>
              <a:t>(cca 10 stran)</a:t>
            </a:r>
            <a:endParaRPr lang="cs-CZ" altLang="cs-CZ" sz="2400" b="1" dirty="0">
              <a:solidFill>
                <a:srgbClr val="FF0000"/>
              </a:solidFill>
              <a:latin typeface="+mj-lt"/>
            </a:endParaRPr>
          </a:p>
          <a:p>
            <a:pPr lvl="1"/>
            <a:r>
              <a:rPr lang="cs-CZ" altLang="cs-CZ" sz="2400" b="1" dirty="0">
                <a:solidFill>
                  <a:schemeClr val="accent1"/>
                </a:solidFill>
                <a:latin typeface="+mj-lt"/>
              </a:rPr>
              <a:t>TEORETICKÁ VÝCHODISKA</a:t>
            </a:r>
          </a:p>
          <a:p>
            <a:pPr lvl="1"/>
            <a:r>
              <a:rPr lang="cs-CZ" altLang="cs-CZ" sz="2400" b="1" dirty="0">
                <a:solidFill>
                  <a:schemeClr val="accent1"/>
                </a:solidFill>
                <a:latin typeface="+mj-lt"/>
              </a:rPr>
              <a:t>PRAKTICKÁ, BADATELSKÁ ČÁST</a:t>
            </a:r>
          </a:p>
          <a:p>
            <a:pPr lvl="1"/>
            <a:r>
              <a:rPr lang="cs-CZ" altLang="cs-CZ" sz="2400" b="1" dirty="0">
                <a:solidFill>
                  <a:srgbClr val="FF0000"/>
                </a:solidFill>
                <a:latin typeface="+mj-lt"/>
              </a:rPr>
              <a:t>POSTER </a:t>
            </a:r>
            <a:r>
              <a:rPr lang="cs-CZ" altLang="cs-CZ" sz="2400" b="1" dirty="0">
                <a:solidFill>
                  <a:schemeClr val="accent1"/>
                </a:solidFill>
                <a:latin typeface="+mj-lt"/>
              </a:rPr>
              <a:t>(upoutávka či vědecký poster)</a:t>
            </a:r>
          </a:p>
          <a:p>
            <a:r>
              <a:rPr lang="cs-CZ" altLang="cs-CZ" sz="2400" b="1" dirty="0">
                <a:solidFill>
                  <a:srgbClr val="FF0000"/>
                </a:solidFill>
                <a:latin typeface="+mj-lt"/>
              </a:rPr>
              <a:t>PREZENTACE VÝSLEDKŮ </a:t>
            </a:r>
            <a:r>
              <a:rPr lang="cs-CZ" altLang="cs-CZ" sz="2400" b="1" dirty="0">
                <a:latin typeface="+mj-lt"/>
              </a:rPr>
              <a:t>PRÁCE</a:t>
            </a:r>
          </a:p>
          <a:p>
            <a:pPr lvl="1"/>
            <a:r>
              <a:rPr lang="cs-CZ" altLang="cs-CZ" sz="2400" dirty="0">
                <a:latin typeface="+mj-lt"/>
              </a:rPr>
              <a:t>POWERPOINTOVÁ PREZENTACE, VIDEO, FOTOGALERIE, POSTER, UČEBNÍ POMŮCKA, JINÁ FORMA….</a:t>
            </a:r>
          </a:p>
          <a:p>
            <a:r>
              <a:rPr lang="cs-CZ" altLang="cs-CZ" sz="2400" b="1" dirty="0">
                <a:solidFill>
                  <a:srgbClr val="FF0000"/>
                </a:solidFill>
                <a:latin typeface="+mj-lt"/>
              </a:rPr>
              <a:t>OBHAJOBA</a:t>
            </a:r>
            <a:r>
              <a:rPr lang="cs-CZ" altLang="cs-CZ" sz="2400" dirty="0">
                <a:latin typeface="+mj-lt"/>
              </a:rPr>
              <a:t> PŘED KOMISÍ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973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5482A79F-569E-410E-A19C-BCB518D28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Jak na výběr tématu:</a:t>
            </a:r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BED278FB-17C3-45DA-A614-C548285BF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319570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+mj-lt"/>
              </a:rPr>
              <a:t>Téma si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volíte sami </a:t>
            </a:r>
            <a:r>
              <a:rPr lang="cs-CZ" altLang="cs-CZ" sz="2400" dirty="0">
                <a:latin typeface="+mj-lt"/>
              </a:rPr>
              <a:t>z oblasti, která vás zajímá.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+mj-lt"/>
              </a:rPr>
              <a:t>Můžete využít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nabízených témat </a:t>
            </a:r>
            <a:r>
              <a:rPr lang="cs-CZ" altLang="cs-CZ" sz="2400" dirty="0">
                <a:latin typeface="+mj-lt"/>
              </a:rPr>
              <a:t>vypsaných učiteli.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+mj-lt"/>
              </a:rPr>
              <a:t>Posuďte množství a dostupnost </a:t>
            </a:r>
            <a:r>
              <a:rPr lang="cs-CZ" altLang="cs-CZ" sz="2400" b="1" dirty="0">
                <a:latin typeface="+mj-lt"/>
              </a:rPr>
              <a:t>informací</a:t>
            </a:r>
            <a:r>
              <a:rPr lang="cs-CZ" altLang="cs-CZ" sz="2400" dirty="0">
                <a:latin typeface="+mj-lt"/>
              </a:rPr>
              <a:t> k tématu.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+mj-lt"/>
              </a:rPr>
              <a:t>Ujasněte si představu o obsahu práce.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+mj-lt"/>
              </a:rPr>
              <a:t>Najděte problematickou oblast, nějaký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problém</a:t>
            </a:r>
            <a:r>
              <a:rPr lang="cs-CZ" altLang="cs-CZ" sz="2400" dirty="0">
                <a:solidFill>
                  <a:srgbClr val="0070C0"/>
                </a:solidFill>
                <a:latin typeface="+mj-lt"/>
              </a:rPr>
              <a:t>, rozpor, zajímavost, stanovte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cíl práce</a:t>
            </a:r>
            <a:r>
              <a:rPr lang="cs-CZ" altLang="cs-CZ" sz="2400" dirty="0">
                <a:solidFill>
                  <a:srgbClr val="0070C0"/>
                </a:solidFill>
                <a:latin typeface="+mj-lt"/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+mj-lt"/>
              </a:rPr>
              <a:t>Navrhněte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praktickou část </a:t>
            </a:r>
            <a:r>
              <a:rPr lang="cs-CZ" altLang="cs-CZ" sz="2400" dirty="0">
                <a:latin typeface="+mj-lt"/>
              </a:rPr>
              <a:t>ověřující vaše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domněnky</a:t>
            </a:r>
            <a:r>
              <a:rPr lang="cs-CZ" altLang="cs-CZ" sz="2400" dirty="0">
                <a:latin typeface="+mj-lt"/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+mj-lt"/>
              </a:rPr>
              <a:t>Vymyslete vhodný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název</a:t>
            </a:r>
            <a:r>
              <a:rPr lang="cs-CZ" altLang="cs-CZ" sz="2400" dirty="0">
                <a:latin typeface="+mj-lt"/>
              </a:rPr>
              <a:t>, napište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anotaci</a:t>
            </a:r>
            <a:r>
              <a:rPr lang="cs-CZ" altLang="cs-CZ" sz="2400" dirty="0">
                <a:latin typeface="+mj-lt"/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Poraďte se </a:t>
            </a:r>
            <a:r>
              <a:rPr lang="cs-CZ" altLang="cs-CZ" sz="2400" dirty="0">
                <a:latin typeface="+mj-lt"/>
              </a:rPr>
              <a:t>s učiteli, rodiči, kamarády…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938EBFE8-A790-4303-96DD-008CD1141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Doporučení:</a:t>
            </a: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9D3BA498-D456-4037-8C65-4D1EA6488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+mj-lt"/>
              </a:rPr>
              <a:t>Volte téma, ke kterému je možné realizovat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praktickou část</a:t>
            </a:r>
            <a:r>
              <a:rPr lang="cs-CZ" altLang="cs-CZ" sz="2400" dirty="0">
                <a:solidFill>
                  <a:srgbClr val="0070C0"/>
                </a:solidFill>
                <a:latin typeface="+mj-lt"/>
              </a:rPr>
              <a:t>, nějaký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experiment.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+mj-lt"/>
              </a:rPr>
              <a:t>Důkladně zvažte, zda vyberete téma hodně osobní!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+mj-lt"/>
              </a:rPr>
              <a:t>Dobře se realizují pokusy v rámci přírodovědných předmětů, ale můžete vybírat i humanitní.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+mj-lt"/>
              </a:rPr>
              <a:t>Vyberte si téma takové, aby vás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bavilo celou dobu</a:t>
            </a:r>
            <a:r>
              <a:rPr lang="cs-CZ" altLang="cs-CZ" sz="2400" dirty="0">
                <a:latin typeface="+mj-lt"/>
              </a:rPr>
              <a:t>!</a:t>
            </a:r>
          </a:p>
          <a:p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(známka, soutěž)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altLang="cs-CZ" sz="2600" b="1" dirty="0">
                <a:latin typeface="+mj-lt"/>
                <a:cs typeface="Arial" panose="020B0604020202020204" pitchFamily="34" charset="0"/>
              </a:rPr>
              <a:t>Jednotlivé části </a:t>
            </a:r>
            <a:r>
              <a:rPr lang="cs-CZ" altLang="cs-CZ" sz="2600" b="1" dirty="0" smtClean="0">
                <a:latin typeface="+mj-lt"/>
                <a:cs typeface="Arial" panose="020B0604020202020204" pitchFamily="34" charset="0"/>
              </a:rPr>
              <a:t>dle hodnoceny dle </a:t>
            </a:r>
            <a:r>
              <a:rPr lang="cs-CZ" altLang="cs-CZ" sz="2600" b="1" dirty="0">
                <a:latin typeface="+mj-lt"/>
                <a:cs typeface="Arial" panose="020B0604020202020204" pitchFamily="34" charset="0"/>
              </a:rPr>
              <a:t>stanovených kritérií</a:t>
            </a:r>
          </a:p>
          <a:p>
            <a:pPr lvl="1"/>
            <a:r>
              <a:rPr lang="cs-CZ" altLang="cs-CZ" sz="2600" dirty="0">
                <a:latin typeface="+mj-lt"/>
                <a:cs typeface="Arial" panose="020B0604020202020204" pitchFamily="34" charset="0"/>
              </a:rPr>
              <a:t>SEMINÁRNÍ PRÁCE</a:t>
            </a:r>
          </a:p>
          <a:p>
            <a:pPr lvl="1"/>
            <a:r>
              <a:rPr lang="cs-CZ" altLang="cs-CZ" sz="2600" dirty="0">
                <a:latin typeface="+mj-lt"/>
                <a:cs typeface="Arial" panose="020B0604020202020204" pitchFamily="34" charset="0"/>
              </a:rPr>
              <a:t>PREZENTACE VÝSLEDKŮ PRAKTICKÉ ČÁSTI</a:t>
            </a:r>
          </a:p>
          <a:p>
            <a:pPr lvl="1"/>
            <a:r>
              <a:rPr lang="cs-CZ" altLang="cs-CZ" sz="2600" dirty="0">
                <a:latin typeface="+mj-lt"/>
                <a:cs typeface="Arial" panose="020B0604020202020204" pitchFamily="34" charset="0"/>
              </a:rPr>
              <a:t>OBHAJOBA</a:t>
            </a:r>
          </a:p>
          <a:p>
            <a:r>
              <a:rPr lang="cs-CZ" altLang="cs-CZ" sz="2600" b="1" dirty="0">
                <a:latin typeface="+mj-lt"/>
                <a:cs typeface="Arial" panose="020B0604020202020204" pitchFamily="34" charset="0"/>
              </a:rPr>
              <a:t>Dobrovolné části (hodnocení body</a:t>
            </a:r>
            <a:r>
              <a:rPr lang="cs-CZ" altLang="cs-CZ" sz="2600" b="1" dirty="0" smtClean="0">
                <a:latin typeface="+mj-lt"/>
                <a:cs typeface="Arial" panose="020B0604020202020204" pitchFamily="34" charset="0"/>
              </a:rPr>
              <a:t>) – </a:t>
            </a:r>
            <a:r>
              <a:rPr lang="cs-CZ" altLang="cs-CZ" sz="2600" b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dobrovolná část</a:t>
            </a:r>
            <a:endParaRPr lang="cs-CZ" altLang="cs-CZ" sz="2600" b="1" dirty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  <a:p>
            <a:pPr lvl="1"/>
            <a:r>
              <a:rPr lang="cs-CZ" altLang="cs-CZ" sz="2600" dirty="0">
                <a:latin typeface="+mj-lt"/>
                <a:cs typeface="Arial" panose="020B0604020202020204" pitchFamily="34" charset="0"/>
              </a:rPr>
              <a:t>POSTER</a:t>
            </a:r>
          </a:p>
          <a:p>
            <a:pPr lvl="1"/>
            <a:r>
              <a:rPr lang="cs-CZ" altLang="cs-CZ" sz="2600" dirty="0">
                <a:latin typeface="+mj-lt"/>
                <a:cs typeface="Arial" panose="020B0604020202020204" pitchFamily="34" charset="0"/>
              </a:rPr>
              <a:t>ČÁSTI PRÁCE V CIZÍM JAZYCE</a:t>
            </a:r>
          </a:p>
          <a:p>
            <a:pPr lvl="1"/>
            <a:r>
              <a:rPr lang="cs-CZ" altLang="cs-CZ" sz="2600" dirty="0">
                <a:latin typeface="+mj-lt"/>
                <a:cs typeface="Arial" panose="020B0604020202020204" pitchFamily="34" charset="0"/>
              </a:rPr>
              <a:t>OBHAJOBA V CIZÍM JAZYCE</a:t>
            </a:r>
          </a:p>
          <a:p>
            <a:endParaRPr lang="cs-CZ" altLang="cs-CZ" sz="2600" dirty="0">
              <a:latin typeface="+mj-lt"/>
              <a:cs typeface="Arial" panose="020B0604020202020204" pitchFamily="34" charset="0"/>
            </a:endParaRPr>
          </a:p>
          <a:p>
            <a:r>
              <a:rPr lang="cs-CZ" altLang="cs-CZ" sz="2600" dirty="0">
                <a:latin typeface="+mj-lt"/>
                <a:cs typeface="Arial" panose="020B0604020202020204" pitchFamily="34" charset="0"/>
              </a:rPr>
              <a:t>ZNÁMKA ZAHRNUTA </a:t>
            </a:r>
            <a:r>
              <a:rPr lang="cs-CZ" altLang="cs-CZ" sz="2600" dirty="0" smtClean="0">
                <a:latin typeface="+mj-lt"/>
                <a:cs typeface="Arial" panose="020B0604020202020204" pitchFamily="34" charset="0"/>
              </a:rPr>
              <a:t>S</a:t>
            </a:r>
            <a:r>
              <a:rPr lang="cs-CZ" altLang="cs-CZ" sz="2600" b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cs-CZ" altLang="cs-CZ" sz="2600" b="1" dirty="0">
                <a:latin typeface="+mj-lt"/>
                <a:cs typeface="Arial" panose="020B0604020202020204" pitchFamily="34" charset="0"/>
              </a:rPr>
              <a:t>DO PŘEDMĚTU</a:t>
            </a:r>
            <a:r>
              <a:rPr lang="cs-CZ" altLang="cs-CZ" sz="2600" dirty="0">
                <a:latin typeface="+mj-lt"/>
                <a:cs typeface="Arial" panose="020B0604020202020204" pitchFamily="34" charset="0"/>
              </a:rPr>
              <a:t>, KTERÉHO SE TÉMA TÝKÁ </a:t>
            </a:r>
            <a:r>
              <a:rPr lang="cs-CZ" altLang="cs-CZ" sz="2600" dirty="0" smtClean="0">
                <a:latin typeface="+mj-lt"/>
                <a:cs typeface="Arial" panose="020B0604020202020204" pitchFamily="34" charset="0"/>
              </a:rPr>
              <a:t>NEJVÍCE a s nejtěžší </a:t>
            </a:r>
            <a:r>
              <a:rPr lang="cs-CZ" altLang="cs-CZ" sz="2600" dirty="0" smtClean="0">
                <a:latin typeface="+mj-lt"/>
                <a:cs typeface="Arial" panose="020B0604020202020204" pitchFamily="34" charset="0"/>
              </a:rPr>
              <a:t>váhou, </a:t>
            </a:r>
            <a:r>
              <a:rPr lang="cs-CZ" altLang="cs-CZ" sz="2600" dirty="0">
                <a:latin typeface="+mj-lt"/>
                <a:cs typeface="Arial" panose="020B0604020202020204" pitchFamily="34" charset="0"/>
              </a:rPr>
              <a:t>kterou vyučující využívá)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9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Omluva z obhajob </a:t>
            </a:r>
            <a:r>
              <a:rPr lang="cs-CZ" dirty="0" err="1" smtClean="0"/>
              <a:t>minimaturit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400" dirty="0">
                <a:latin typeface="+mj-lt"/>
                <a:cs typeface="Arial" panose="020B0604020202020204" pitchFamily="34" charset="0"/>
              </a:rPr>
              <a:t>NECHCEME, ABY BYLY MINIMATURITY POVINNÉ</a:t>
            </a:r>
            <a:r>
              <a:rPr lang="cs-CZ" altLang="cs-CZ" sz="2400" dirty="0" smtClean="0">
                <a:latin typeface="+mj-lt"/>
                <a:cs typeface="Arial" panose="020B0604020202020204" pitchFamily="34" charset="0"/>
              </a:rPr>
              <a:t>,</a:t>
            </a:r>
            <a:br>
              <a:rPr lang="cs-CZ" altLang="cs-CZ" sz="2400" dirty="0" smtClean="0">
                <a:latin typeface="+mj-lt"/>
                <a:cs typeface="Arial" panose="020B0604020202020204" pitchFamily="34" charset="0"/>
              </a:rPr>
            </a:br>
            <a:r>
              <a:rPr lang="cs-CZ" altLang="cs-CZ" sz="2400" dirty="0" smtClean="0">
                <a:latin typeface="+mj-lt"/>
                <a:cs typeface="Arial" panose="020B0604020202020204" pitchFamily="34" charset="0"/>
              </a:rPr>
              <a:t>ALE </a:t>
            </a:r>
            <a:r>
              <a:rPr lang="cs-CZ" altLang="cs-CZ" sz="2400" dirty="0">
                <a:latin typeface="+mj-lt"/>
                <a:cs typeface="Arial" panose="020B0604020202020204" pitchFamily="34" charset="0"/>
              </a:rPr>
              <a:t>CHCEME, ABY JE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ZVLÁDLI VŠICHNI</a:t>
            </a:r>
            <a:r>
              <a:rPr lang="cs-CZ" altLang="cs-CZ" sz="2400" dirty="0">
                <a:latin typeface="+mj-lt"/>
                <a:cs typeface="Arial" panose="020B0604020202020204" pitchFamily="34" charset="0"/>
              </a:rPr>
              <a:t>….</a:t>
            </a:r>
          </a:p>
          <a:p>
            <a:endParaRPr lang="cs-CZ" altLang="cs-CZ" sz="2400" dirty="0">
              <a:latin typeface="+mj-lt"/>
              <a:cs typeface="Arial" panose="020B0604020202020204" pitchFamily="34" charset="0"/>
            </a:endParaRPr>
          </a:p>
          <a:p>
            <a:r>
              <a:rPr lang="cs-CZ" altLang="cs-CZ" sz="2400" dirty="0">
                <a:latin typeface="+mj-lt"/>
                <a:cs typeface="Arial" panose="020B0604020202020204" pitchFamily="34" charset="0"/>
              </a:rPr>
              <a:t>ZPŮSOB OMLOUVÁNÍ PŘI ABSENCI V DEN OBHAJOB JE STEJNÝ JAKO PŘI KLASICKÉ VÝUCE (DLE ŠKOLNÍHO ŘÁDU)</a:t>
            </a:r>
          </a:p>
          <a:p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454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1623</TotalTime>
  <Words>623</Words>
  <Application>Microsoft Office PowerPoint</Application>
  <PresentationFormat>Předvádění na obrazovce (4:3)</PresentationFormat>
  <Paragraphs>86</Paragraphs>
  <Slides>16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Retrospektiva</vt:lpstr>
      <vt:lpstr>MINIMATURITY   DLOUHODOBÝ ŠKOLNÍ PROJEKT  BADATELSKÝCH AKTIVIT ŽÁKŮ </vt:lpstr>
      <vt:lpstr>Naším společným cílem je:</vt:lpstr>
      <vt:lpstr>Kroky badatelského postupu:</vt:lpstr>
      <vt:lpstr>Naším badatelským úkolem je:</vt:lpstr>
      <vt:lpstr>Co je na konci? </vt:lpstr>
      <vt:lpstr>Jak na výběr tématu:</vt:lpstr>
      <vt:lpstr>Doporučení:</vt:lpstr>
      <vt:lpstr>Hodnocení (známka, soutěž)</vt:lpstr>
      <vt:lpstr>Omluva z obhajob minimaturit</vt:lpstr>
      <vt:lpstr>Jak svou práci dále využít?</vt:lpstr>
      <vt:lpstr>Učíme se citovat!</vt:lpstr>
      <vt:lpstr>Kde najdu informace?</vt:lpstr>
      <vt:lpstr>Kdo mi poradí? Realizační tým.</vt:lpstr>
      <vt:lpstr>Harmonogram</vt:lpstr>
      <vt:lpstr> DĚKUJEME VÁM ZA POZORNOST A PŘEJEME HODNĚ RADOSTI  Z BÁDÁNÍ!</vt:lpstr>
      <vt:lpstr> MODEROVANÁ  NABÍDKA TÉMAT: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Badatelská platforma II</dc:title>
  <dc:creator>stind</dc:creator>
  <cp:lastModifiedBy>Štindl Přemysl</cp:lastModifiedBy>
  <cp:revision>77</cp:revision>
  <dcterms:created xsi:type="dcterms:W3CDTF">2018-05-23T10:44:27Z</dcterms:created>
  <dcterms:modified xsi:type="dcterms:W3CDTF">2021-05-10T15:33:05Z</dcterms:modified>
</cp:coreProperties>
</file>