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notesMasterIdLst>
    <p:notesMasterId r:id="rId21"/>
  </p:notesMasterIdLst>
  <p:sldIdLst>
    <p:sldId id="279" r:id="rId5"/>
    <p:sldId id="267" r:id="rId6"/>
    <p:sldId id="282" r:id="rId7"/>
    <p:sldId id="287" r:id="rId8"/>
    <p:sldId id="304" r:id="rId9"/>
    <p:sldId id="288" r:id="rId10"/>
    <p:sldId id="289" r:id="rId11"/>
    <p:sldId id="305" r:id="rId12"/>
    <p:sldId id="306" r:id="rId13"/>
    <p:sldId id="307" r:id="rId14"/>
    <p:sldId id="308" r:id="rId15"/>
    <p:sldId id="309" r:id="rId16"/>
    <p:sldId id="303" r:id="rId17"/>
    <p:sldId id="310" r:id="rId18"/>
    <p:sldId id="314" r:id="rId19"/>
    <p:sldId id="3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66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71C9791-3E13-447D-9110-2AE4C0623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C1592F-3A0D-4558-9800-F43C31DA986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FE592A-04B5-4227-B65E-9F0C862D2862}" type="datetimeFigureOut">
              <a:rPr lang="cs-CZ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5CF417DC-7AE1-49B1-A827-DD4D88F35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7196946-6712-4931-B42D-381794BD7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449A2A-225E-471C-AA0D-51550A16B3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7B4B3E-6412-4A64-B1EF-B70DD56BE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7B1A2C-8560-4E0E-BE49-6E42BAA458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7B1A2C-8560-4E0E-BE49-6E42BAA458F1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1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845D9-E9D7-44FB-9D3A-BF038AF4D24D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1AA35-85C9-4E0D-BEE8-3D8DF907565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C7073-BAFF-46E3-9860-9276091CE361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0E79B-7DBD-48CB-AB56-F45F6AA9EEA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359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8FED1-2B6E-4F26-AA56-EE408B865321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2FD18-01AE-4DC2-8EA2-C8F99EDB05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80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6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0A1E9B-61E1-467A-BCF2-76B53466F66D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5350A-34A8-4EF0-9E7E-B06B5C4CAC3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8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F0E-EEC9-4175-8DA5-DB57474DD1F1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99A77-7EF5-4629-AC7A-1DB2E2DD69C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17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79F17-B7A8-4DDF-B9EB-30F7BA48F024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EFDF1-88BD-4D55-86DB-FDB3076F7E4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5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29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54EF-945D-444B-8009-BB691BF56D8B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C0A29-B5E7-4EA5-8380-4B018CD02E8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60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8A68CA0-B9E5-479B-981C-F4024700D753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8A32DD-7D47-48CC-9FFD-03A5CDECCA5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049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DBA10-3E3E-4766-9D54-9BC0065DB266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941D9A-759F-4724-982E-4D41FBAFEDC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C4EB0-9AD4-408C-A1DB-BF7C8709047C}" type="datetimeFigureOut">
              <a:rPr lang="cs-CZ" smtClean="0"/>
              <a:pPr>
                <a:defRPr/>
              </a:pPr>
              <a:t>11.05.2020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C44D4-3B87-4908-8D4B-4B830E78DA5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www.citac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hk.cz/minimaturity/" TargetMode="External"/><Relationship Id="rId2" Type="http://schemas.openxmlformats.org/officeDocument/2006/relationships/hyperlink" Target="https://moodle.zshk.cz/course/index.php?categoryid=1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gebrtova@zshk.cz" TargetMode="External"/><Relationship Id="rId2" Type="http://schemas.openxmlformats.org/officeDocument/2006/relationships/hyperlink" Target="mailto:tereza.horakova@zshk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emysl.stindl@zshk.cz" TargetMode="External"/><Relationship Id="rId4" Type="http://schemas.openxmlformats.org/officeDocument/2006/relationships/hyperlink" Target="mailto:hynek.dostal@zshk.cz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datele.cz/cz/4-badatelske-kroky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6436-1613-41D0-922D-9EFE9FB26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24862" cy="2592388"/>
          </a:xfrm>
        </p:spPr>
        <p:txBody>
          <a:bodyPr/>
          <a:lstStyle/>
          <a:p>
            <a:pPr algn="ctr">
              <a:defRPr/>
            </a:pPr>
            <a:r>
              <a:rPr lang="cs-CZ" sz="6600" dirty="0">
                <a:solidFill>
                  <a:srgbClr val="0070C0"/>
                </a:solidFill>
              </a:rPr>
              <a:t>MINIMATURITY</a:t>
            </a:r>
            <a:r>
              <a:rPr lang="cs-CZ" sz="6600" dirty="0"/>
              <a:t> 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DLOUHODOBÝ ŠKOLNÍ PROJEKT </a:t>
            </a:r>
            <a:br>
              <a:rPr lang="cs-CZ" sz="2800" dirty="0"/>
            </a:br>
            <a:r>
              <a:rPr lang="cs-CZ" sz="2800" dirty="0"/>
              <a:t>BADATELSKÝCH AKTIVIT ŽÁKŮ</a:t>
            </a:r>
            <a:r>
              <a:rPr lang="cs-CZ" sz="5400" dirty="0"/>
              <a:t> </a:t>
            </a:r>
          </a:p>
        </p:txBody>
      </p:sp>
      <p:sp>
        <p:nvSpPr>
          <p:cNvPr id="10243" name="Podnadpis 2">
            <a:extLst>
              <a:ext uri="{FF2B5EF4-FFF2-40B4-BE49-F238E27FC236}">
                <a16:creationId xmlns:a16="http://schemas.microsoft.com/office/drawing/2014/main" id="{C18DE8DB-CFA0-4765-8C6A-80810ED97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852" y="5661248"/>
            <a:ext cx="2014538" cy="685800"/>
          </a:xfrm>
        </p:spPr>
        <p:txBody>
          <a:bodyPr/>
          <a:lstStyle/>
          <a:p>
            <a:r>
              <a:rPr lang="cs-CZ" altLang="cs-CZ" dirty="0"/>
              <a:t>2020 - 2021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62946"/>
            <a:ext cx="2562292" cy="660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svou práci dále využít?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 ZKUŠENOSTI VYUŽITELNÉ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DALŠÍM STUDIU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 LYCEUM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 – MOŽNOST POKRAČOVAT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V MATURITNÍ PRÁCI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(!)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 SOČ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 -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STŘEDOŠKOLSKÁ ODBORNÁ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2400" dirty="0">
                <a:cs typeface="Arial" panose="020B0604020202020204" pitchFamily="34" charset="0"/>
              </a:rPr>
              <a:t>REPREZENTACE ŠKOLY (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STRETECH), SOUTĚŽE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  <a:cs typeface="Arial" panose="020B0604020202020204" pitchFamily="34" charset="0"/>
              </a:rPr>
              <a:t> SEMINÁRNÍ PRÁCE </a:t>
            </a:r>
            <a:r>
              <a:rPr lang="cs-CZ" altLang="cs-CZ" sz="2400" b="1" dirty="0">
                <a:latin typeface="+mj-lt"/>
                <a:cs typeface="Arial" panose="020B0604020202020204" pitchFamily="34" charset="0"/>
              </a:rPr>
              <a:t>K PŘIJÍMAČKÁM 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NA VOŠ A VŠ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  <a:cs typeface="Arial" panose="020B0604020202020204" pitchFamily="34" charset="0"/>
              </a:rPr>
              <a:t> A DALŠÍ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49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Učíme se citovat!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KOPÍROVÁNÍ TEXTŮ ČI JINÝCH ZDROJŮ BEZ UDÁNÍ CITAČNÍHO ZDROJE NENÍ SPRÁVNÉ. </a:t>
            </a: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ZPŮSOB JAK SPRÁVNĚ CITOVAT NAJDETE V MATERÁLECH VE SLOŽCE MINIMATURITY ČI NA WEBU ŠKOLY. </a:t>
            </a: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TVOŘTE CITACE NA </a:t>
            </a:r>
            <a:r>
              <a:rPr lang="en-GB" sz="2400" dirty="0">
                <a:latin typeface="+mj-lt"/>
                <a:hlinkClick r:id="rId2"/>
              </a:rPr>
              <a:t>https://www.citace.com/</a:t>
            </a:r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VYZKOUŠEJTE </a:t>
            </a:r>
            <a:r>
              <a:rPr lang="en-GB" sz="2400" dirty="0">
                <a:latin typeface="+mj-lt"/>
                <a:hlinkClick r:id="rId3"/>
              </a:rPr>
              <a:t>https://odevzdej.cz/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74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najdu informace?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dirty="0" err="1">
                <a:solidFill>
                  <a:srgbClr val="0070C0"/>
                </a:solidFill>
                <a:latin typeface="+mj-lt"/>
              </a:rPr>
              <a:t>Moodle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 - Badatelské práce žáků – burza témat a nápadů</a:t>
            </a:r>
            <a:r>
              <a:rPr lang="cs-CZ" sz="2400" dirty="0">
                <a:latin typeface="+mj-lt"/>
              </a:rPr>
              <a:t>, speciálně připravená „badatelská platforma“ </a:t>
            </a:r>
            <a:r>
              <a:rPr lang="en-GB" sz="2400" dirty="0">
                <a:latin typeface="+mj-lt"/>
                <a:hlinkClick r:id="rId2"/>
              </a:rPr>
              <a:t>https://moodle.zshk.cz/course/index.php?categoryid=107</a:t>
            </a:r>
            <a:endParaRPr lang="cs-CZ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b="1" dirty="0">
                <a:solidFill>
                  <a:srgbClr val="0070C0"/>
                </a:solidFill>
                <a:latin typeface="+mj-lt"/>
              </a:rPr>
              <a:t>Webové stránky školy </a:t>
            </a:r>
            <a:r>
              <a:rPr lang="en-GB" sz="2400" dirty="0">
                <a:latin typeface="+mj-lt"/>
                <a:hlinkClick r:id="rId3"/>
              </a:rPr>
              <a:t>https://www.zshk.cz/minimaturity/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37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E5DBD13-47F2-4E69-AF5D-5886E83E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Kdo mi poradí? Realizační tým.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31F8703-099E-49B1-B6EE-5ED4306B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>
                <a:latin typeface="+mj-lt"/>
              </a:rPr>
              <a:t>Mgr. Tereza Horáková		</a:t>
            </a:r>
            <a:r>
              <a:rPr lang="cs-CZ" altLang="cs-CZ" sz="2400" dirty="0">
                <a:latin typeface="+mj-lt"/>
                <a:hlinkClick r:id="rId2"/>
              </a:rPr>
              <a:t>tereza.horakova@zshk.cz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Mgr. Zuzana </a:t>
            </a:r>
            <a:r>
              <a:rPr lang="cs-CZ" altLang="cs-CZ" sz="2400" dirty="0" err="1">
                <a:latin typeface="+mj-lt"/>
              </a:rPr>
              <a:t>Gebrtová</a:t>
            </a:r>
            <a:r>
              <a:rPr lang="cs-CZ" altLang="cs-CZ" sz="2400" dirty="0">
                <a:latin typeface="+mj-lt"/>
              </a:rPr>
              <a:t>	</a:t>
            </a:r>
            <a:r>
              <a:rPr lang="cs-CZ" altLang="cs-CZ" sz="2400" dirty="0">
                <a:latin typeface="+mj-lt"/>
                <a:hlinkClick r:id="rId3"/>
              </a:rPr>
              <a:t>zuzana.gebrtova@zshk.cz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Mgr. Hynek Dostál, Ph.D.	</a:t>
            </a:r>
            <a:r>
              <a:rPr lang="cs-CZ" altLang="cs-CZ" sz="2400" dirty="0">
                <a:latin typeface="+mj-lt"/>
                <a:hlinkClick r:id="rId4"/>
              </a:rPr>
              <a:t>hynek.dostal@zshk.cz</a:t>
            </a:r>
            <a:endParaRPr lang="cs-CZ" altLang="cs-CZ" sz="2400" dirty="0">
              <a:latin typeface="+mj-lt"/>
            </a:endParaRPr>
          </a:p>
          <a:p>
            <a:r>
              <a:rPr lang="cs-CZ" altLang="cs-CZ" sz="2400" dirty="0">
                <a:latin typeface="+mj-lt"/>
              </a:rPr>
              <a:t>PhDr. Přemysl </a:t>
            </a:r>
            <a:r>
              <a:rPr lang="cs-CZ" altLang="cs-CZ" sz="2400" dirty="0" err="1">
                <a:latin typeface="+mj-lt"/>
              </a:rPr>
              <a:t>Štindl</a:t>
            </a:r>
            <a:r>
              <a:rPr lang="cs-CZ" altLang="cs-CZ" sz="2400" dirty="0">
                <a:latin typeface="+mj-lt"/>
              </a:rPr>
              <a:t>		</a:t>
            </a:r>
            <a:r>
              <a:rPr lang="cs-CZ" altLang="cs-CZ" sz="2400" dirty="0">
                <a:latin typeface="+mj-lt"/>
                <a:hlinkClick r:id="rId5"/>
              </a:rPr>
              <a:t>premysl.stindl@zshk.cz</a:t>
            </a:r>
            <a:endParaRPr lang="cs-CZ" altLang="cs-CZ" sz="2400" dirty="0">
              <a:latin typeface="+mj-lt"/>
            </a:endParaRPr>
          </a:p>
          <a:p>
            <a:endParaRPr lang="cs-CZ" altLang="cs-CZ" sz="2400" dirty="0">
              <a:latin typeface="+mj-lt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+mj-lt"/>
              </a:rPr>
              <a:t>Květen</a:t>
            </a:r>
            <a:r>
              <a:rPr lang="cs-CZ" sz="2400" dirty="0">
                <a:latin typeface="+mj-lt"/>
              </a:rPr>
              <a:t> - Vyhledání konzultanta, výběr tématu</a:t>
            </a:r>
          </a:p>
          <a:p>
            <a:r>
              <a:rPr lang="cs-CZ" sz="2400" b="1" dirty="0">
                <a:latin typeface="+mj-lt"/>
              </a:rPr>
              <a:t>Květen </a:t>
            </a:r>
            <a:r>
              <a:rPr lang="cs-CZ" sz="2400" dirty="0">
                <a:latin typeface="+mj-lt"/>
              </a:rPr>
              <a:t> - Závazný zápis tématu (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do 30.5.2020</a:t>
            </a:r>
            <a:r>
              <a:rPr lang="cs-CZ" sz="2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r>
              <a:rPr lang="cs-CZ" sz="2400" b="1" dirty="0">
                <a:latin typeface="+mj-lt"/>
              </a:rPr>
              <a:t>Prosinec</a:t>
            </a:r>
            <a:r>
              <a:rPr lang="cs-CZ" sz="2400" dirty="0">
                <a:latin typeface="+mj-lt"/>
              </a:rPr>
              <a:t> - Elektronické odevzdání práce (</a:t>
            </a:r>
            <a:r>
              <a:rPr lang="cs-CZ" sz="2400" dirty="0">
                <a:solidFill>
                  <a:srgbClr val="FF0000"/>
                </a:solidFill>
                <a:latin typeface="+mj-lt"/>
              </a:rPr>
              <a:t>do 11.12.2020</a:t>
            </a:r>
            <a:r>
              <a:rPr lang="cs-CZ" sz="2400" dirty="0">
                <a:latin typeface="+mj-lt"/>
              </a:rPr>
              <a:t>)</a:t>
            </a:r>
          </a:p>
          <a:p>
            <a:r>
              <a:rPr lang="cs-CZ" sz="2400" b="1" dirty="0">
                <a:solidFill>
                  <a:srgbClr val="FF0000"/>
                </a:solidFill>
                <a:latin typeface="+mj-lt"/>
              </a:rPr>
              <a:t>16.12.2020</a:t>
            </a:r>
            <a:r>
              <a:rPr lang="cs-CZ" sz="2400" dirty="0">
                <a:latin typeface="+mj-lt"/>
              </a:rPr>
              <a:t> - </a:t>
            </a:r>
            <a:r>
              <a:rPr lang="cs-CZ" sz="2400" b="1" dirty="0">
                <a:solidFill>
                  <a:srgbClr val="0070C0"/>
                </a:solidFill>
                <a:latin typeface="+mj-lt"/>
              </a:rPr>
              <a:t>Veřejná obhajoba badatelské práce </a:t>
            </a:r>
            <a:r>
              <a:rPr lang="cs-CZ" sz="2400" dirty="0">
                <a:latin typeface="+mj-lt"/>
              </a:rPr>
              <a:t>(</a:t>
            </a:r>
            <a:r>
              <a:rPr lang="cs-CZ" sz="2400" dirty="0" err="1">
                <a:latin typeface="+mj-lt"/>
              </a:rPr>
              <a:t>minimaturitní</a:t>
            </a:r>
            <a:r>
              <a:rPr lang="cs-CZ" sz="2400" dirty="0">
                <a:latin typeface="+mj-lt"/>
              </a:rPr>
              <a:t> práce)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09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projektem IKAP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Pořízení spotřebního materiálu – </a:t>
            </a:r>
            <a:r>
              <a:rPr lang="cs-CZ" sz="2400" dirty="0" err="1">
                <a:latin typeface="+mj-lt"/>
              </a:rPr>
              <a:t>info</a:t>
            </a:r>
            <a:r>
              <a:rPr lang="cs-CZ" sz="2400" dirty="0">
                <a:latin typeface="+mj-lt"/>
              </a:rPr>
              <a:t> u vedoucího práce</a:t>
            </a:r>
          </a:p>
          <a:p>
            <a:r>
              <a:rPr lang="cs-CZ" sz="2400" dirty="0">
                <a:latin typeface="+mj-lt"/>
              </a:rPr>
              <a:t>Exkurze zajímavých míst.</a:t>
            </a:r>
          </a:p>
          <a:p>
            <a:r>
              <a:rPr lang="cs-CZ" sz="2400" dirty="0">
                <a:latin typeface="+mj-lt"/>
              </a:rPr>
              <a:t>Odborné přednášky:</a:t>
            </a:r>
          </a:p>
          <a:p>
            <a:r>
              <a:rPr lang="cs-CZ" sz="2400" dirty="0">
                <a:latin typeface="+mj-lt"/>
              </a:rPr>
              <a:t>Chcete ještě letos online odbornou přednášku?</a:t>
            </a:r>
            <a:br>
              <a:rPr lang="cs-CZ" sz="2400" dirty="0">
                <a:latin typeface="+mj-lt"/>
              </a:rPr>
            </a:br>
            <a:r>
              <a:rPr lang="cs-CZ" sz="2400" b="1" dirty="0">
                <a:latin typeface="+mj-lt"/>
              </a:rPr>
              <a:t>Téma: </a:t>
            </a:r>
            <a:r>
              <a:rPr lang="en-GB" sz="2400" b="1" dirty="0" err="1">
                <a:solidFill>
                  <a:srgbClr val="0070C0"/>
                </a:solidFill>
                <a:latin typeface="+mj-lt"/>
              </a:rPr>
              <a:t>Arsen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 – </a:t>
            </a:r>
            <a:r>
              <a:rPr lang="en-GB" sz="2400" b="1" dirty="0" err="1">
                <a:solidFill>
                  <a:srgbClr val="0070C0"/>
                </a:solidFill>
                <a:latin typeface="+mj-lt"/>
              </a:rPr>
              <a:t>jed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+mj-lt"/>
              </a:rPr>
              <a:t>králů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GB" sz="2400" b="1" dirty="0" err="1">
                <a:solidFill>
                  <a:srgbClr val="0070C0"/>
                </a:solidFill>
                <a:latin typeface="+mj-lt"/>
              </a:rPr>
              <a:t>král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+mj-lt"/>
              </a:rPr>
              <a:t>jedů</a:t>
            </a:r>
            <a:r>
              <a:rPr lang="en-GB" sz="2400" b="1" dirty="0">
                <a:solidFill>
                  <a:srgbClr val="0070C0"/>
                </a:solidFill>
                <a:latin typeface="+mj-lt"/>
              </a:rPr>
              <a:t> </a:t>
            </a:r>
            <a:r>
              <a:rPr lang="en-GB" sz="2400" b="1" dirty="0">
                <a:latin typeface="+mj-lt"/>
              </a:rPr>
              <a:t>– </a:t>
            </a:r>
            <a:r>
              <a:rPr lang="en-GB" sz="2400" dirty="0" err="1">
                <a:latin typeface="+mj-lt"/>
              </a:rPr>
              <a:t>historicko-toxikologická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přednáška</a:t>
            </a:r>
            <a:r>
              <a:rPr lang="en-GB" sz="2400" dirty="0">
                <a:latin typeface="+mj-lt"/>
              </a:rPr>
              <a:t> o </a:t>
            </a:r>
            <a:r>
              <a:rPr lang="en-GB" sz="2400" dirty="0" err="1">
                <a:latin typeface="+mj-lt"/>
              </a:rPr>
              <a:t>sloučeninách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arsenu</a:t>
            </a:r>
            <a:r>
              <a:rPr lang="en-GB" sz="2400" dirty="0">
                <a:latin typeface="+mj-lt"/>
              </a:rPr>
              <a:t> a </a:t>
            </a:r>
            <a:r>
              <a:rPr lang="en-GB" sz="2400" dirty="0" err="1">
                <a:latin typeface="+mj-lt"/>
              </a:rPr>
              <a:t>jejich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zneužívání</a:t>
            </a:r>
            <a:r>
              <a:rPr lang="en-GB" sz="2400" dirty="0">
                <a:latin typeface="+mj-lt"/>
              </a:rPr>
              <a:t> v </a:t>
            </a:r>
            <a:r>
              <a:rPr lang="en-GB" sz="2400" dirty="0" err="1">
                <a:latin typeface="+mj-lt"/>
              </a:rPr>
              <a:t>rámci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politického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boje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či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kriminálních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aktivit</a:t>
            </a:r>
            <a:br>
              <a:rPr lang="cs-CZ" sz="2400" dirty="0">
                <a:latin typeface="+mj-lt"/>
              </a:rPr>
            </a:br>
            <a:r>
              <a:rPr lang="cs-CZ" sz="2400" b="1" dirty="0">
                <a:latin typeface="+mj-lt"/>
              </a:rPr>
              <a:t>Odborný garant: </a:t>
            </a:r>
            <a:r>
              <a:rPr lang="en-GB" sz="2400" b="1" dirty="0">
                <a:latin typeface="+mj-lt"/>
              </a:rPr>
              <a:t>doc. </a:t>
            </a:r>
            <a:r>
              <a:rPr lang="en-GB" sz="2400" b="1" dirty="0" err="1">
                <a:latin typeface="+mj-lt"/>
              </a:rPr>
              <a:t>Ing</a:t>
            </a:r>
            <a:r>
              <a:rPr lang="en-GB" sz="2400" b="1" dirty="0">
                <a:latin typeface="+mj-lt"/>
              </a:rPr>
              <a:t>. </a:t>
            </a:r>
            <a:r>
              <a:rPr lang="en-GB" sz="2400" b="1" dirty="0" err="1">
                <a:latin typeface="+mj-lt"/>
              </a:rPr>
              <a:t>Miloslav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err="1">
                <a:latin typeface="+mj-lt"/>
              </a:rPr>
              <a:t>Pouzar</a:t>
            </a:r>
            <a:r>
              <a:rPr lang="en-GB" sz="2400" b="1" dirty="0">
                <a:latin typeface="+mj-lt"/>
              </a:rPr>
              <a:t>, Ph.D.</a:t>
            </a:r>
            <a:br>
              <a:rPr lang="cs-CZ" sz="2400" b="1" dirty="0">
                <a:latin typeface="+mj-lt"/>
              </a:rPr>
            </a:br>
            <a:r>
              <a:rPr lang="en-GB" sz="1800" dirty="0" err="1">
                <a:latin typeface="+mj-lt"/>
              </a:rPr>
              <a:t>Fakulta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chemicko-technologická</a:t>
            </a:r>
            <a:r>
              <a:rPr lang="cs-CZ" sz="1800" dirty="0">
                <a:latin typeface="+mj-lt"/>
              </a:rPr>
              <a:t>, </a:t>
            </a:r>
            <a:r>
              <a:rPr lang="en-GB" sz="1800" dirty="0" err="1">
                <a:latin typeface="+mj-lt"/>
              </a:rPr>
              <a:t>Oddělení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ochrany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životního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prostředí</a:t>
            </a:r>
            <a:r>
              <a:rPr lang="cs-CZ" sz="1800" dirty="0">
                <a:latin typeface="+mj-lt"/>
              </a:rPr>
              <a:t>, Univerzita Pardubice</a:t>
            </a: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42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2ABB561-5742-40C4-9628-1CE172A5D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229600" cy="2448271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DĚKUJEME VÁM ZA POZORNOST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A PŘEJEME HODNĚ RADOSTI </a:t>
            </a:r>
            <a:br>
              <a:rPr lang="cs-CZ" altLang="cs-CZ" sz="4000" dirty="0">
                <a:cs typeface="Arial" panose="020B0604020202020204" pitchFamily="34" charset="0"/>
              </a:rPr>
            </a:br>
            <a:r>
              <a:rPr lang="cs-CZ" altLang="cs-CZ" sz="4000" dirty="0">
                <a:cs typeface="Arial" panose="020B0604020202020204" pitchFamily="34" charset="0"/>
              </a:rPr>
              <a:t>Z BÁDÁNÍ!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E7D74EB2-9A20-40F5-8C62-64F0CB8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Naším společným cílem je: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EA2AE2FB-B5DE-47A2-ACE3-BA380FDEB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889125"/>
            <a:ext cx="8153400" cy="496887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Podporovat individuální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osobnostní rozvoj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růst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vlastním tempem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Rozvíjet dovednosti potřebné pro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další studium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vést 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celoživotnímu učení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Učit se kriticky myslet 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porozumět vědě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Posilovat pozitivní a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odpovědný vztah 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ke svému vlastnímu učení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a k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sobě samému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201168" lvl="1" indent="0">
              <a:buNone/>
              <a:defRPr/>
            </a:pPr>
            <a:endParaRPr lang="cs-CZ" altLang="cs-CZ" sz="2400" dirty="0">
              <a:solidFill>
                <a:srgbClr val="0070C0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Porozumět vědě, rozvíjet kritické myšlení, formovat kreativně přemýšlející sebevědomou osobnost pomáhá </a:t>
            </a:r>
            <a:br>
              <a:rPr lang="cs-CZ" altLang="cs-CZ" sz="2400" dirty="0">
                <a:solidFill>
                  <a:srgbClr val="0070C0"/>
                </a:solidFill>
                <a:latin typeface="+mj-lt"/>
              </a:rPr>
            </a:br>
            <a:r>
              <a:rPr lang="cs-CZ" altLang="cs-CZ" sz="2800" b="1" dirty="0">
                <a:solidFill>
                  <a:srgbClr val="0070C0"/>
                </a:solidFill>
                <a:latin typeface="+mj-lt"/>
              </a:rPr>
              <a:t>badatelský přístup.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accent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9334114-CFEF-4CAA-84BF-50913A92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Kroky badatelského postupu:</a:t>
            </a:r>
          </a:p>
        </p:txBody>
      </p:sp>
      <p:pic>
        <p:nvPicPr>
          <p:cNvPr id="12292" name="Obrázek 9">
            <a:extLst>
              <a:ext uri="{FF2B5EF4-FFF2-40B4-BE49-F238E27FC236}">
                <a16:creationId xmlns:a16="http://schemas.microsoft.com/office/drawing/2014/main" id="{779C5F01-F9BB-483C-B633-0357EB88D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3" t="13832" r="11296" b="56781"/>
          <a:stretch/>
        </p:blipFill>
        <p:spPr bwMode="auto">
          <a:xfrm>
            <a:off x="107504" y="1940456"/>
            <a:ext cx="4392488" cy="343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1">
            <a:extLst>
              <a:ext uri="{FF2B5EF4-FFF2-40B4-BE49-F238E27FC236}">
                <a16:creationId xmlns:a16="http://schemas.microsoft.com/office/drawing/2014/main" id="{1A4A2575-EDF1-455E-A004-2FEF0BA04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7" y="6021288"/>
            <a:ext cx="3960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100" dirty="0"/>
              <a:t>Citováno online:</a:t>
            </a:r>
            <a:r>
              <a:rPr lang="cs-CZ" altLang="cs-CZ" sz="1100" dirty="0">
                <a:hlinkClick r:id="rId4"/>
              </a:rPr>
              <a:t> http://badatele.cz/cz/4-badatelske-kroky</a:t>
            </a:r>
            <a:endParaRPr lang="cs-CZ" altLang="cs-CZ" sz="1100" dirty="0"/>
          </a:p>
        </p:txBody>
      </p:sp>
      <p:pic>
        <p:nvPicPr>
          <p:cNvPr id="6" name="Obrázek 10">
            <a:extLst>
              <a:ext uri="{FF2B5EF4-FFF2-40B4-BE49-F238E27FC236}">
                <a16:creationId xmlns:a16="http://schemas.microsoft.com/office/drawing/2014/main" id="{15D0005E-A345-446D-948A-FDCEED563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7" t="43313" r="11010" b="29067"/>
          <a:stretch/>
        </p:blipFill>
        <p:spPr bwMode="auto">
          <a:xfrm>
            <a:off x="4555175" y="1950793"/>
            <a:ext cx="4613582" cy="34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4CF8751E-6426-4705-9910-CC7EF60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Naším badatelským úkolem 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CD6935-2E3B-47DA-AC52-798E45642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Najít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vhodné téma</a:t>
            </a: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Popsat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problém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Zamyslet se a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vyslovit domněnku, hypotézu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Experimentem, pokusem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ji ověřit</a:t>
            </a:r>
            <a:r>
              <a:rPr lang="cs-CZ" altLang="cs-CZ" sz="3200" dirty="0">
                <a:solidFill>
                  <a:schemeClr val="tx1"/>
                </a:solidFill>
                <a:latin typeface="+mj-lt"/>
              </a:rPr>
              <a:t>…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A </a:t>
            </a:r>
            <a:r>
              <a:rPr lang="cs-CZ" altLang="cs-CZ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říct o tom všem</a:t>
            </a:r>
            <a:r>
              <a:rPr lang="cs-CZ" altLang="cs-CZ" sz="3200" b="1" dirty="0">
                <a:solidFill>
                  <a:schemeClr val="tx1"/>
                </a:solidFill>
                <a:latin typeface="+mj-lt"/>
              </a:rPr>
              <a:t>…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na konci?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600" b="1" dirty="0">
                <a:solidFill>
                  <a:srgbClr val="0070C0"/>
                </a:solidFill>
                <a:latin typeface="+mj-lt"/>
              </a:rPr>
              <a:t>BADATELSKÝ ŽÁKOVSKÝ PROJEKT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SEMINÁRNÍ PRÁCE </a:t>
            </a:r>
            <a:r>
              <a:rPr lang="cs-CZ" altLang="cs-CZ" sz="2400" dirty="0">
                <a:latin typeface="+mj-lt"/>
              </a:rPr>
              <a:t>(cca 10 stran)</a:t>
            </a:r>
            <a:endParaRPr lang="cs-CZ" altLang="cs-CZ" sz="2400" b="1" dirty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TEORETICKÁ VÝCHODISKA</a:t>
            </a:r>
          </a:p>
          <a:p>
            <a:pPr lvl="1"/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PRAKTICKÁ, BADATELSKÁ ČÁST</a:t>
            </a:r>
          </a:p>
          <a:p>
            <a:pPr lvl="1"/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POSTER </a:t>
            </a:r>
            <a:r>
              <a:rPr lang="cs-CZ" altLang="cs-CZ" sz="2400" b="1" dirty="0">
                <a:solidFill>
                  <a:schemeClr val="accent1"/>
                </a:solidFill>
                <a:latin typeface="+mj-lt"/>
              </a:rPr>
              <a:t>(upoutávka či vědecký poster)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PREZENTACE VÝSLEDKŮ </a:t>
            </a:r>
            <a:r>
              <a:rPr lang="cs-CZ" altLang="cs-CZ" sz="2400" b="1" dirty="0">
                <a:latin typeface="+mj-lt"/>
              </a:rPr>
              <a:t>PRÁCE</a:t>
            </a:r>
          </a:p>
          <a:p>
            <a:pPr lvl="1"/>
            <a:r>
              <a:rPr lang="cs-CZ" altLang="cs-CZ" sz="2400" dirty="0">
                <a:latin typeface="+mj-lt"/>
              </a:rPr>
              <a:t>POWERPOINTOVÁ PREZENTACE, VIDEO, FOTOGALERIE, POSTER, UČEBNÍ POMŮCKA, JINÁ FORMA….</a:t>
            </a:r>
          </a:p>
          <a:p>
            <a:r>
              <a:rPr lang="cs-CZ" altLang="cs-CZ" sz="2400" b="1" dirty="0">
                <a:solidFill>
                  <a:srgbClr val="FF0000"/>
                </a:solidFill>
                <a:latin typeface="+mj-lt"/>
              </a:rPr>
              <a:t>OBHAJOBA</a:t>
            </a:r>
            <a:r>
              <a:rPr lang="cs-CZ" altLang="cs-CZ" sz="2400" dirty="0">
                <a:latin typeface="+mj-lt"/>
              </a:rPr>
              <a:t> PŘED KOMISÍ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73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5482A79F-569E-410E-A19C-BCB518D2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Jak na výběr tématu: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ED278FB-17C3-45DA-A614-C548285B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1957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Téma si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volíte sami </a:t>
            </a:r>
            <a:r>
              <a:rPr lang="cs-CZ" altLang="cs-CZ" sz="2400" dirty="0">
                <a:latin typeface="+mj-lt"/>
              </a:rPr>
              <a:t>z oblasti, která vás zajímá.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Můžete využít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nabízených témat </a:t>
            </a:r>
            <a:r>
              <a:rPr lang="cs-CZ" altLang="cs-CZ" sz="2400" dirty="0">
                <a:latin typeface="+mj-lt"/>
              </a:rPr>
              <a:t>vypsaných učiteli.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Posuďte množství a dostupnost </a:t>
            </a:r>
            <a:r>
              <a:rPr lang="cs-CZ" altLang="cs-CZ" sz="2400" b="1" dirty="0">
                <a:latin typeface="+mj-lt"/>
              </a:rPr>
              <a:t>informací</a:t>
            </a:r>
            <a:r>
              <a:rPr lang="cs-CZ" altLang="cs-CZ" sz="2400" dirty="0">
                <a:latin typeface="+mj-lt"/>
              </a:rPr>
              <a:t> k tématu.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Ujasněte si představu o obsahu práce.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Najděte problematickou oblast,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problém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rozpor, zajímavost, stanovte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cíl práce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Navrhněte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 </a:t>
            </a:r>
            <a:r>
              <a:rPr lang="cs-CZ" altLang="cs-CZ" sz="2400" dirty="0">
                <a:latin typeface="+mj-lt"/>
              </a:rPr>
              <a:t>ověřující vaše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domněnky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Vymyslete vhodný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název</a:t>
            </a:r>
            <a:r>
              <a:rPr lang="cs-CZ" altLang="cs-CZ" sz="2400" dirty="0">
                <a:latin typeface="+mj-lt"/>
              </a:rPr>
              <a:t>, napište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anotaci</a:t>
            </a:r>
            <a:r>
              <a:rPr lang="cs-CZ" altLang="cs-CZ" sz="2400" dirty="0">
                <a:latin typeface="+mj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Poraďte se </a:t>
            </a:r>
            <a:r>
              <a:rPr lang="cs-CZ" altLang="cs-CZ" sz="2400" dirty="0">
                <a:latin typeface="+mj-lt"/>
              </a:rPr>
              <a:t>s učiteli, rodiči, kamarády…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938EBFE8-A790-4303-96DD-008CD114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Doporučení: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D3BA498-D456-4037-8C65-4D1EA648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Volte téma, ke kterému je možné realizovat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praktickou část</a:t>
            </a:r>
            <a:r>
              <a:rPr lang="cs-CZ" altLang="cs-CZ" sz="2400" dirty="0">
                <a:solidFill>
                  <a:srgbClr val="0070C0"/>
                </a:solidFill>
                <a:latin typeface="+mj-lt"/>
              </a:rPr>
              <a:t>, nějaký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experiment.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Důkladně zvažte, zda vyberete téma hodně osobní!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Dobře se realizují pokusy v rámci přírodovědných předmětů, ale můžete vybírat i humanitní.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Vyberte si téma takové, aby vás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</a:rPr>
              <a:t>bavilo celou dobu</a:t>
            </a:r>
            <a:r>
              <a:rPr lang="cs-CZ" altLang="cs-CZ" sz="2400" dirty="0">
                <a:latin typeface="+mj-lt"/>
              </a:rPr>
              <a:t>!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(známka, soutěž)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Jednotlivé části jsou hodnoceny dle stanovených kritérií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SEMINÁRNÍ PRÁCE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PREZENTACE VÝSLEDKŮ PRAKTICKÉ ČÁSTI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</a:t>
            </a:r>
          </a:p>
          <a:p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Dobrovolné části (hodnocení body) – </a:t>
            </a:r>
            <a:r>
              <a:rPr lang="cs-CZ" altLang="cs-CZ" sz="2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dobrovolná část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POSTER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ČÁSTI PRÁCE V CIZÍM JAZYCE</a:t>
            </a:r>
          </a:p>
          <a:p>
            <a:pPr lvl="1"/>
            <a:r>
              <a:rPr lang="cs-CZ" altLang="cs-CZ" sz="2600" dirty="0">
                <a:latin typeface="+mj-lt"/>
                <a:cs typeface="Arial" panose="020B0604020202020204" pitchFamily="34" charset="0"/>
              </a:rPr>
              <a:t>OBHAJOBA V CIZÍM JAZYCE</a:t>
            </a:r>
          </a:p>
          <a:p>
            <a:endParaRPr lang="cs-CZ" altLang="cs-CZ" sz="26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600" dirty="0">
                <a:latin typeface="+mj-lt"/>
                <a:cs typeface="Arial" panose="020B0604020202020204" pitchFamily="34" charset="0"/>
              </a:rPr>
              <a:t>ZNÁMKA ZAHRNUTA </a:t>
            </a:r>
            <a:r>
              <a:rPr lang="cs-CZ" altLang="cs-CZ" sz="2600" b="1" dirty="0">
                <a:latin typeface="+mj-lt"/>
                <a:cs typeface="Arial" panose="020B0604020202020204" pitchFamily="34" charset="0"/>
              </a:rPr>
              <a:t>DO PŘEDMĚTU</a:t>
            </a:r>
            <a:r>
              <a:rPr lang="cs-CZ" altLang="cs-CZ" sz="2600" dirty="0">
                <a:latin typeface="+mj-lt"/>
                <a:cs typeface="Arial" panose="020B0604020202020204" pitchFamily="34" charset="0"/>
              </a:rPr>
              <a:t>, KTERÉHO SE TÉMA TÝKÁ NEJVÍCE a s nejtěžší váhou, kterou vyučující využívá)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Omluva z obhajob </a:t>
            </a:r>
            <a:r>
              <a:rPr lang="cs-CZ" dirty="0" err="1"/>
              <a:t>minimaturit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NECHCEME, ABY BYLY MINIMATURITY POVINNÉ,</a:t>
            </a:r>
            <a:br>
              <a:rPr lang="cs-CZ" altLang="cs-CZ" sz="2400" dirty="0">
                <a:latin typeface="+mj-lt"/>
                <a:cs typeface="Arial" panose="020B0604020202020204" pitchFamily="34" charset="0"/>
              </a:rPr>
            </a:br>
            <a:r>
              <a:rPr lang="cs-CZ" altLang="cs-CZ" sz="2400" dirty="0">
                <a:latin typeface="+mj-lt"/>
                <a:cs typeface="Arial" panose="020B0604020202020204" pitchFamily="34" charset="0"/>
              </a:rPr>
              <a:t>ALE CHCEME, ABY JE </a:t>
            </a:r>
            <a:r>
              <a:rPr lang="cs-CZ" altLang="cs-CZ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ZVLÁDLI VŠICHNI</a:t>
            </a:r>
            <a:r>
              <a:rPr lang="cs-CZ" altLang="cs-CZ" sz="2400" dirty="0">
                <a:latin typeface="+mj-lt"/>
                <a:cs typeface="Arial" panose="020B0604020202020204" pitchFamily="34" charset="0"/>
              </a:rPr>
              <a:t>….</a:t>
            </a:r>
          </a:p>
          <a:p>
            <a:endParaRPr lang="cs-CZ" altLang="cs-CZ" sz="2400" dirty="0">
              <a:latin typeface="+mj-lt"/>
              <a:cs typeface="Arial" panose="020B0604020202020204" pitchFamily="34" charset="0"/>
            </a:endParaRPr>
          </a:p>
          <a:p>
            <a:r>
              <a:rPr lang="cs-CZ" altLang="cs-CZ" sz="2400" dirty="0">
                <a:latin typeface="+mj-lt"/>
                <a:cs typeface="Arial" panose="020B0604020202020204" pitchFamily="34" charset="0"/>
              </a:rPr>
              <a:t>ZPŮSOB OMLOUVÁNÍ PŘI ABSENCI V DEN OBHAJOB JE STEJNÝ JAKO PŘI KLASICKÉ VÝUCE (DLE ŠKOLNÍHO ŘÁDU)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45400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151EA45B65D4ABFE9CFBEEA35781B" ma:contentTypeVersion="2" ma:contentTypeDescription="Vytvoří nový dokument" ma:contentTypeScope="" ma:versionID="b4b5988a67c2a64c59a944be86bbc4b7">
  <xsd:schema xmlns:xsd="http://www.w3.org/2001/XMLSchema" xmlns:xs="http://www.w3.org/2001/XMLSchema" xmlns:p="http://schemas.microsoft.com/office/2006/metadata/properties" xmlns:ns2="6cc141a0-79c4-4a07-aac7-01d703fdc8ef" targetNamespace="http://schemas.microsoft.com/office/2006/metadata/properties" ma:root="true" ma:fieldsID="01297756461499f38f047ec91602b947" ns2:_="">
    <xsd:import namespace="6cc141a0-79c4-4a07-aac7-01d703fdc8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141a0-79c4-4a07-aac7-01d703fdc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CB1E23-14DE-436F-9B17-699DCEA3E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325F9-F22F-449C-BC5D-41C0BDA1C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141a0-79c4-4a07-aac7-01d703fdc8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74C81D-E53A-46E1-8E0C-98D56F7B5D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1626</TotalTime>
  <Words>525</Words>
  <Application>Microsoft Office PowerPoint</Application>
  <PresentationFormat>Předvádění na obrazovce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Retrospektiva</vt:lpstr>
      <vt:lpstr>MINIMATURITY   DLOUHODOBÝ ŠKOLNÍ PROJEKT  BADATELSKÝCH AKTIVIT ŽÁKŮ </vt:lpstr>
      <vt:lpstr>Naším společným cílem je:</vt:lpstr>
      <vt:lpstr>Kroky badatelského postupu:</vt:lpstr>
      <vt:lpstr>Naším badatelským úkolem je:</vt:lpstr>
      <vt:lpstr>Co je na konci? </vt:lpstr>
      <vt:lpstr>Jak na výběr tématu:</vt:lpstr>
      <vt:lpstr>Doporučení:</vt:lpstr>
      <vt:lpstr>Hodnocení (známka, soutěž)</vt:lpstr>
      <vt:lpstr>Omluva z obhajob minimaturit</vt:lpstr>
      <vt:lpstr>Jak svou práci dále využít?</vt:lpstr>
      <vt:lpstr>Učíme se citovat!</vt:lpstr>
      <vt:lpstr>Kde najdu informace?</vt:lpstr>
      <vt:lpstr>Kdo mi poradí? Realizační tým.</vt:lpstr>
      <vt:lpstr>Harmonogram</vt:lpstr>
      <vt:lpstr>Podpora projektem IKAP</vt:lpstr>
      <vt:lpstr> DĚKUJEME VÁM ZA POZORNOST A PŘEJEME HODNĚ RADOSTI  Z BÁDÁNÍ!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Badatelská platforma II</dc:title>
  <dc:creator>stind</dc:creator>
  <cp:lastModifiedBy>Tereza Horakova</cp:lastModifiedBy>
  <cp:revision>78</cp:revision>
  <dcterms:created xsi:type="dcterms:W3CDTF">2018-05-23T10:44:27Z</dcterms:created>
  <dcterms:modified xsi:type="dcterms:W3CDTF">2020-05-11T12:03:34Z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0x010100963151EA45B65D4ABFE9CFBEEA35781B</vt:lpwstr>
  </property>
</Properties>
</file>