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67" r:id="rId3"/>
    <p:sldId id="282" r:id="rId4"/>
    <p:sldId id="286" r:id="rId5"/>
    <p:sldId id="287" r:id="rId6"/>
    <p:sldId id="290" r:id="rId7"/>
    <p:sldId id="288" r:id="rId8"/>
    <p:sldId id="289" r:id="rId9"/>
    <p:sldId id="293" r:id="rId10"/>
    <p:sldId id="295" r:id="rId11"/>
    <p:sldId id="297" r:id="rId12"/>
    <p:sldId id="298" r:id="rId13"/>
    <p:sldId id="299" r:id="rId14"/>
    <p:sldId id="300" r:id="rId15"/>
    <p:sldId id="292" r:id="rId16"/>
    <p:sldId id="303" r:id="rId17"/>
    <p:sldId id="301" r:id="rId18"/>
    <p:sldId id="302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B69CD6C-043E-4EB2-81F0-27851C4C8DF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9B63ED-3263-4C9C-8294-049E4FE3253B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87E7BDF-7276-4BC8-9E74-860E2E7946F0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>
            <a:extLst>
              <a:ext uri="{FF2B5EF4-FFF2-40B4-BE49-F238E27FC236}">
                <a16:creationId xmlns:a16="http://schemas.microsoft.com/office/drawing/2014/main" id="{F6903C03-01D8-4333-932F-B2211E45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1845D9-E9D7-44FB-9D3A-BF038AF4D24D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10" name="Zástupný symbol pro zápatí 16">
            <a:extLst>
              <a:ext uri="{FF2B5EF4-FFF2-40B4-BE49-F238E27FC236}">
                <a16:creationId xmlns:a16="http://schemas.microsoft.com/office/drawing/2014/main" id="{D7CAC334-32F0-458D-A4D6-B453743C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>
            <a:extLst>
              <a:ext uri="{FF2B5EF4-FFF2-40B4-BE49-F238E27FC236}">
                <a16:creationId xmlns:a16="http://schemas.microsoft.com/office/drawing/2014/main" id="{B3D33F10-EF68-4CDE-9D93-187EC57D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21AA35-85C9-4E0D-BEE8-3D8DF9075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57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33C77F49-3048-44CA-B1E5-3D93E26A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7073-BAFF-46E3-9860-9276091CE361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A68FD48-360F-4194-92B2-8F741A5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0CE711C7-B526-4AB7-AB54-0546A03C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E79B-7DBD-48CB-AB56-F45F6AA9EE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7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A583BC8-0FD9-4D93-B522-53E005930083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DD2D05-4AD6-456B-8358-5E37770E3189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9F201F2-D71B-4A9E-AA00-7B4B1431A9BA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BCFC60C-C2BE-4571-B69A-4E3FC036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FED1-2B6E-4F26-AA56-EE408B865321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5A18A2E-A401-49B9-A6C0-3CA2D77D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D723DFC-0FBB-460D-A800-CD0C0A73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FD18-01AE-4DC2-8EA2-C8F99EDB05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52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7D83C0F0-DE97-4357-AEEF-3907F712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EA44-39A2-47B4-9C5A-DC094866C585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AF25154-84FB-497D-A59A-B3129870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E4C06712-E725-4EEC-BE98-443B53D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BED2-A5D5-4533-BF69-1853BA1DA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27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910162F-9B9F-4392-AF50-59714B99A412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563B863-D286-4439-A5FD-E81427CC6F27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DCFC740-D36A-430C-8998-07B03D03F229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>
            <a:extLst>
              <a:ext uri="{FF2B5EF4-FFF2-40B4-BE49-F238E27FC236}">
                <a16:creationId xmlns:a16="http://schemas.microsoft.com/office/drawing/2014/main" id="{9671D9A9-A09B-46D9-8169-2C94B055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1E9B-61E1-467A-BCF2-76B53466F66D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8" name="Zástupný symbol pro číslo snímku 12">
            <a:extLst>
              <a:ext uri="{FF2B5EF4-FFF2-40B4-BE49-F238E27FC236}">
                <a16:creationId xmlns:a16="http://schemas.microsoft.com/office/drawing/2014/main" id="{36E312CB-8E95-4D49-BBE0-998530CE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E45350A-34A8-4EF0-9E7E-B06B5C4CA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DECD1807-0F10-4494-B641-3F8C989DA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4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>
            <a:extLst>
              <a:ext uri="{FF2B5EF4-FFF2-40B4-BE49-F238E27FC236}">
                <a16:creationId xmlns:a16="http://schemas.microsoft.com/office/drawing/2014/main" id="{6075227A-8624-4D5D-A3CD-B9294418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3A2F0E-EEC9-4175-8DA5-DB57474DD1F1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6" name="Zástupný symbol pro číslo snímku 9">
            <a:extLst>
              <a:ext uri="{FF2B5EF4-FFF2-40B4-BE49-F238E27FC236}">
                <a16:creationId xmlns:a16="http://schemas.microsoft.com/office/drawing/2014/main" id="{67C43A1D-90E9-4BC6-BC85-877EAF253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9A77-7EF5-4629-AC7A-1DB2E2DD6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11">
            <a:extLst>
              <a:ext uri="{FF2B5EF4-FFF2-40B4-BE49-F238E27FC236}">
                <a16:creationId xmlns:a16="http://schemas.microsoft.com/office/drawing/2014/main" id="{4E115EA0-9E1D-4CB5-AFAB-E1C963355D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617320E4-56DF-417C-A639-94CFF6D9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C79F17-B7A8-4DDF-B9EB-30F7BA48F024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8" name="Zástupný symbol pro číslo snímku 11">
            <a:extLst>
              <a:ext uri="{FF2B5EF4-FFF2-40B4-BE49-F238E27FC236}">
                <a16:creationId xmlns:a16="http://schemas.microsoft.com/office/drawing/2014/main" id="{479D2BF2-CE09-4F3F-929E-81B074723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FDF1-88BD-4D55-86DB-FDB3076F7E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9C3E74D0-0963-45AE-BBAD-BF7FC1FA39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D147AAD4-9181-4C39-BF25-EE26E698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B645-FC72-43AA-85B3-B1DEE0000929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92F24E6B-C980-4CC1-B40C-23ED3185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F63E53A2-7D25-412F-9CF1-4E5AF4A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DEB9-673F-446D-9472-8EF2061ADA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9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02FE0B-698D-49EC-B40C-7ECA572D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54EF-945D-444B-8009-BB691BF56D8B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E9E3C7-1629-44F8-9F2E-0EB03C3F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0FF3D-3471-46CC-A209-90994AE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FC0A29-B5E7-4EA5-8380-4B018CD02E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293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EB6A551E-69E1-42E1-8D46-0EB63DE0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216D0A7-7F6D-4CFF-B519-06B39496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63C0B3BF-3978-42F8-9402-F46302A7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32DD-7D47-48CC-9FFD-03A5CDECCA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78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5E1A3E4-3D36-4AE9-BFBB-14327E91792E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BC8E7BB-EC6E-4558-AC3F-59E0B4805C67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08311C-04D6-416A-823C-8A3D318C54CA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734532F-7561-4F9D-B730-87CFF4F8E62D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>
            <a:extLst>
              <a:ext uri="{FF2B5EF4-FFF2-40B4-BE49-F238E27FC236}">
                <a16:creationId xmlns:a16="http://schemas.microsoft.com/office/drawing/2014/main" id="{E4EC39AB-5703-423B-AE2A-6B294038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DBA10-3E3E-4766-9D54-9BC0065DB266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10" name="Zástupný symbol pro číslo snímku 12">
            <a:extLst>
              <a:ext uri="{FF2B5EF4-FFF2-40B4-BE49-F238E27FC236}">
                <a16:creationId xmlns:a16="http://schemas.microsoft.com/office/drawing/2014/main" id="{C7943D69-C68D-4B33-B67E-420C91F7A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A941D9A-759F-4724-982E-4D41FBAFE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Zástupný symbol pro zápatí 13">
            <a:extLst>
              <a:ext uri="{FF2B5EF4-FFF2-40B4-BE49-F238E27FC236}">
                <a16:creationId xmlns:a16="http://schemas.microsoft.com/office/drawing/2014/main" id="{421FA9B4-0CFE-4B8C-BC6B-402C7B1A6A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8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>
            <a:extLst>
              <a:ext uri="{FF2B5EF4-FFF2-40B4-BE49-F238E27FC236}">
                <a16:creationId xmlns:a16="http://schemas.microsoft.com/office/drawing/2014/main" id="{DBEC4EEC-EAFE-4249-B869-88935D0A33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12">
            <a:extLst>
              <a:ext uri="{FF2B5EF4-FFF2-40B4-BE49-F238E27FC236}">
                <a16:creationId xmlns:a16="http://schemas.microsoft.com/office/drawing/2014/main" id="{53403314-F218-4F70-BF78-64358E8C2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2156A141-5810-4379-B884-9A9E522F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87D960-B0E5-48CD-84FE-A80BC33F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6A3E62E-5C7A-4C65-84B8-7FC29ED37940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BA4E8AF-20AB-4793-9946-272772CBA3C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859FDAA-8B0F-4CB4-B42C-1A1FF003AE61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EBD5ECD3-F15F-4979-A24A-647A7BAB4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9" r:id="rId2"/>
    <p:sldLayoutId id="2147483954" r:id="rId3"/>
    <p:sldLayoutId id="2147483955" r:id="rId4"/>
    <p:sldLayoutId id="2147483956" r:id="rId5"/>
    <p:sldLayoutId id="2147483950" r:id="rId6"/>
    <p:sldLayoutId id="2147483957" r:id="rId7"/>
    <p:sldLayoutId id="2147483951" r:id="rId8"/>
    <p:sldLayoutId id="2147483958" r:id="rId9"/>
    <p:sldLayoutId id="2147483952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datele.cz/cz/4-badatelske-kro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datele.cz/cz/4-badatelske-kro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3213100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/>
              <a:t>MINIMATURITY 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6042025"/>
            <a:ext cx="2014538" cy="685800"/>
          </a:xfrm>
        </p:spPr>
        <p:txBody>
          <a:bodyPr/>
          <a:lstStyle/>
          <a:p>
            <a:r>
              <a:rPr lang="cs-CZ" altLang="cs-CZ"/>
              <a:t>2019 - 2020</a:t>
            </a:r>
          </a:p>
        </p:txBody>
      </p:sp>
      <p:pic>
        <p:nvPicPr>
          <p:cNvPr id="10244" name="Picture 2" descr="VÃ½sledek obrÃ¡zku pro VOÅ Z A SZÅ  HK">
            <a:extLst>
              <a:ext uri="{FF2B5EF4-FFF2-40B4-BE49-F238E27FC236}">
                <a16:creationId xmlns:a16="http://schemas.microsoft.com/office/drawing/2014/main" id="{785B9C33-3D38-4F95-A971-2DB55D25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489565"/>
            <a:ext cx="79930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2189C9-6C47-4C9C-A8EE-469F1AD5E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9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Hodnocení (známka a soutěž)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1386A8-2A3B-4A73-96B7-0B49AC5A087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5800" y="1641475"/>
            <a:ext cx="7772400" cy="4811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Jednotlivé části dle stanovených kritérií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SEMINÁRNÍ PRÁCE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PREZENTACE VÝSLEDKŮ PRAKTICKÉ ČÁSTI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OBHAJOBA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Dobrovolné části (hodnocení body)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ČÁSTI PRÁCE V CIZÍM JAZYCE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OBHAJOBA V CIZÍM JAZYCE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ZNÁMKA ZAHRNUTA S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VÁHOU DO PŘEDMĚTU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, KTERÉHO SE TÉMA TÝKÁ NEJVÍCE (nejtěžší váha, kterou vyučující využívá)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40F94E5D-F5B1-48C3-94C9-330D1434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OMLUVA Z MINIMATURIT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3EAB53F6-1CBA-44E8-BA9C-8B86123E19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7772400" cy="5256213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NECHCEME, ABY BYLY MINIMATURITY POVINNÉ, ALE CHCEME, ABY JE ZVLÁDLI VŠICHNI….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9530B1F7-016A-452E-8DE7-8F892DB9A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1965325"/>
          </a:xfrm>
        </p:spPr>
        <p:txBody>
          <a:bodyPr/>
          <a:lstStyle/>
          <a:p>
            <a:pPr eaLnBrk="1" hangingPunct="1"/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JAK MM VYUŽÍT?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3350E8F-4D9D-43C5-85D5-4467323CBA4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7388" y="1641475"/>
            <a:ext cx="7772400" cy="5027613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ZKUŠENOSTI VYUŽITELNÉ VE STUDIU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LYCEUM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– MOŽNOST POKRAČOVAT V MATURITNÍ PRÁCI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SOČ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STŘEDOŠKOLSKÁ ODBORNÁ ČINNOST</a:t>
            </a:r>
          </a:p>
          <a:p>
            <a:pPr eaLnBrk="1" hangingPunct="1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STRETECH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OLYMPIÁDY, SOUTĚŽE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REPREZENTACE ŠKOLY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SEMINÁRNÍ PRÁCE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K PŘIJÍMAČKÁM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NA VOŠ A VŠ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 DALŠÍ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694EA877-9264-4E43-8316-7E24A157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POZOR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1BD658AF-65DB-4749-83E3-E1ABF91F71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KOPÍROVÁNÍ TEXTŮ ČI JINÝCH ZDROJŮ BEZ UDÁNÍ CITAČNÍHO ZDROJE JE POVAŽOVÁNO JAKO </a:t>
            </a: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KRÁDEŽ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A PODLE TOHO JE TAKÉ, DLE PLATNÉ LEGISLATIVY, TAKOVÉ JEDNÁNÍ POSTIHOVÁNO.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ZPŮSOB JAK SPRÁVNĚ CITOVAT NAJDETE V MATERÁLECH VE SLOŽCE MINIMATURITY ČI NA WEBU ŠKOLY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altLang="cs-CZ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CITACE.COM </a:t>
            </a:r>
          </a:p>
        </p:txBody>
      </p:sp>
      <p:pic>
        <p:nvPicPr>
          <p:cNvPr id="22532" name="Picture 1026">
            <a:extLst>
              <a:ext uri="{FF2B5EF4-FFF2-40B4-BE49-F238E27FC236}">
                <a16:creationId xmlns:a16="http://schemas.microsoft.com/office/drawing/2014/main" id="{EE38D92A-FC04-4FFA-BD26-01100146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1699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294462C-DEC6-4328-9FAD-9A3C41D1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KDE NAJDU INFORMACE?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121CE2BA-520E-438A-B03D-8FB5E351EB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K:\ STUDENTI \ MINIMAT \ 2019 -2020 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STRÁNKY ŠKOLY www.zshk/výuka/minimaturity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Nástěnky a konzultace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tato prezentace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manuál pro žáky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strukturovaná šablona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hodnotící kriteria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CB21BD32-9E0E-489A-8807-68991D82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6035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Harmonogram: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FE6BF10-3BC7-4CFD-9567-71A9D092F3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/>
              <a:t>VÝBĚR TÉMATU</a:t>
            </a:r>
          </a:p>
          <a:p>
            <a:pPr eaLnBrk="1" hangingPunct="1"/>
            <a:r>
              <a:rPr lang="cs-CZ" altLang="cs-CZ" b="1">
                <a:solidFill>
                  <a:schemeClr val="accent1"/>
                </a:solidFill>
              </a:rPr>
              <a:t>do 20. ZÁŘÍ - </a:t>
            </a:r>
            <a:r>
              <a:rPr lang="cs-CZ" altLang="cs-CZ"/>
              <a:t>ZÁPIS TÉMATU, nahlášení vedoucích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Do 20.1.2020 </a:t>
            </a:r>
            <a:r>
              <a:rPr lang="cs-CZ" altLang="cs-CZ"/>
              <a:t>– ODEVZDÁNÍ PRACÍ (ELEKTRONICKY na školní síť)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30.1. 2020 </a:t>
            </a:r>
            <a:r>
              <a:rPr lang="cs-CZ" altLang="cs-CZ"/>
              <a:t>– </a:t>
            </a:r>
            <a:r>
              <a:rPr lang="cs-CZ" altLang="cs-CZ">
                <a:solidFill>
                  <a:srgbClr val="FF0000"/>
                </a:solidFill>
              </a:rPr>
              <a:t>VEŘEJNÁ OBAHOJBA MINIMATURIT</a:t>
            </a:r>
          </a:p>
          <a:p>
            <a:pPr lvl="1" eaLnBrk="1" hangingPunct="1"/>
            <a:r>
              <a:rPr lang="cs-CZ" altLang="cs-CZ"/>
              <a:t>Jeden výtisk v kroužkové vazbě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REALIZAČNÍ TÝM MM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PhDr. Přemysl Štindl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Hynek Dostál, Ph.D.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Zuzana Gebrtová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Tereza Horáková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66C027-1500-4A70-B5C6-58A9841DD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2708275"/>
            <a:ext cx="3529012" cy="76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DOTAZY?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8229600" cy="1943100"/>
          </a:xfrm>
        </p:spPr>
        <p:txBody>
          <a:bodyPr/>
          <a:lstStyle/>
          <a:p>
            <a:pPr algn="ctr" eaLnBrk="1" hangingPunct="1"/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 PŘEJI VÁM 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HODNĚ RADOSTI 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 BÁDÁNÍ!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28775"/>
            <a:ext cx="8153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nabídnout možnost pro individuální osobnostní rozvoj a růst vlastním tempem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podpořit dovednosti potřebné pro další studium, vést k celoživotnímu učení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naučit se kriticky myslet a porozumět vědě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posílit pozitivní a zodpovědný vztah ke svému vlastnímu učení a k sobě samému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Porozumět vědě, rozvíjet kritické myšlení, formovat kreativně přemýšlející sebevědomou osobnost pomáhá badatelský 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pic>
        <p:nvPicPr>
          <p:cNvPr id="11268" name="Picture 6" descr="Výsledek obrázku pro zdravotnická škola hradec králové logo">
            <a:extLst>
              <a:ext uri="{FF2B5EF4-FFF2-40B4-BE49-F238E27FC236}">
                <a16:creationId xmlns:a16="http://schemas.microsoft.com/office/drawing/2014/main" id="{BCA6B881-68D4-48D6-84CA-98A7E94F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5888"/>
            <a:ext cx="20161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sp>
        <p:nvSpPr>
          <p:cNvPr id="12291" name="Zástupný symbol pro obsah 8">
            <a:extLst>
              <a:ext uri="{FF2B5EF4-FFF2-40B4-BE49-F238E27FC236}">
                <a16:creationId xmlns:a16="http://schemas.microsoft.com/office/drawing/2014/main" id="{791FF947-AB3A-4359-AA65-E19D60ADA4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0603" b="56781"/>
          <a:stretch>
            <a:fillRect/>
          </a:stretch>
        </p:blipFill>
        <p:spPr bwMode="auto">
          <a:xfrm>
            <a:off x="617538" y="1570038"/>
            <a:ext cx="7031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96063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Citováno online:</a:t>
            </a:r>
            <a:r>
              <a:rPr lang="cs-CZ" altLang="cs-CZ" sz="1100">
                <a:hlinkClick r:id="rId3"/>
              </a:rPr>
              <a:t> http://badatele.cz/cz/4-badatelske-kroky</a:t>
            </a:r>
            <a:endParaRPr lang="cs-CZ" altLang="cs-CZ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19978A4-E868-4AB9-87C7-0D1DFF6D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sp>
        <p:nvSpPr>
          <p:cNvPr id="13315" name="Zástupný symbol pro obsah 8">
            <a:extLst>
              <a:ext uri="{FF2B5EF4-FFF2-40B4-BE49-F238E27FC236}">
                <a16:creationId xmlns:a16="http://schemas.microsoft.com/office/drawing/2014/main" id="{88305E2C-8F53-4C43-8836-40DCEDA203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331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1" t="43616" r="11005" b="28764"/>
          <a:stretch>
            <a:fillRect/>
          </a:stretch>
        </p:blipFill>
        <p:spPr bwMode="auto">
          <a:xfrm>
            <a:off x="612775" y="1519238"/>
            <a:ext cx="7159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ovéPole 5">
            <a:extLst>
              <a:ext uri="{FF2B5EF4-FFF2-40B4-BE49-F238E27FC236}">
                <a16:creationId xmlns:a16="http://schemas.microsoft.com/office/drawing/2014/main" id="{28DBEE82-D22A-45EF-907F-BA4E9F81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96063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Citováno online:</a:t>
            </a:r>
            <a:r>
              <a:rPr lang="cs-CZ" altLang="cs-CZ" sz="1100">
                <a:hlinkClick r:id="rId3"/>
              </a:rPr>
              <a:t> http://badatele.cz/cz/4-badatelske-kroky</a:t>
            </a:r>
            <a:endParaRPr lang="cs-CZ" altLang="cs-CZ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Naše úkoly: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NAJÍT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VHODNÉ TÉMA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POPSAT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PROBLÉM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ZAMYSLET SE…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VYSLOVIT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DOMNĚNKU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EXPERIMENTEM JI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OVĚŘIT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ŘÍCT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 O TOM VŠEM…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3C9B231F-3AA5-47F7-AF5E-89C34CB2D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458200" cy="104298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1"/>
                </a:solidFill>
                <a:latin typeface="Arial" panose="020B0604020202020204" pitchFamily="34" charset="0"/>
              </a:rPr>
              <a:t>BADATELSKÝ ŽÁKOVSKÝ PROJEKT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938CF2F7-0DBE-4CA2-881B-90AF44C6983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4213" y="1557338"/>
            <a:ext cx="7772400" cy="518477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SEMINÁRNÍ PRÁCE </a:t>
            </a:r>
            <a:r>
              <a:rPr lang="cs-CZ" altLang="cs-CZ" sz="2000">
                <a:latin typeface="Arial" panose="020B0604020202020204" pitchFamily="34" charset="0"/>
              </a:rPr>
              <a:t>(cca 10 stran)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TEORETICKÁ VÝCHODISKA</a:t>
            </a:r>
          </a:p>
          <a:p>
            <a:pPr lvl="1" eaLnBrk="1" hangingPunct="1"/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PRAKTICKÁ, BADATELSKÁ ČÁST</a:t>
            </a:r>
          </a:p>
          <a:p>
            <a:pPr lvl="1"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POSTER </a:t>
            </a:r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(upoutávka či vědecký poster)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PREZENTACE VÝSLEDKŮ </a:t>
            </a:r>
            <a:r>
              <a:rPr lang="cs-CZ" altLang="cs-CZ" b="1">
                <a:latin typeface="Arial" panose="020B0604020202020204" pitchFamily="34" charset="0"/>
              </a:rPr>
              <a:t>PRÁCE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POWERPOINTOVÁ PREZENTACE, VIDEO, FOTOGALERIE, POSTER, UČEBNÍ POMŮCKA, JINÁ FORMA….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OBHAJOBA</a:t>
            </a:r>
            <a:r>
              <a:rPr lang="cs-CZ" altLang="cs-CZ">
                <a:latin typeface="Arial" panose="020B0604020202020204" pitchFamily="34" charset="0"/>
              </a:rPr>
              <a:t> PŘED KOMISÍ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/>
              <a:t>Téma si </a:t>
            </a:r>
            <a:r>
              <a:rPr lang="cs-CZ" altLang="cs-CZ" b="1"/>
              <a:t>volíte sami </a:t>
            </a:r>
            <a:r>
              <a:rPr lang="cs-CZ" altLang="cs-CZ"/>
              <a:t>z oblasti, která vás zajímá.</a:t>
            </a:r>
          </a:p>
          <a:p>
            <a:r>
              <a:rPr lang="cs-CZ" altLang="cs-CZ"/>
              <a:t>Můžete využít </a:t>
            </a:r>
            <a:r>
              <a:rPr lang="cs-CZ" altLang="cs-CZ" b="1"/>
              <a:t>nabízených témat </a:t>
            </a:r>
            <a:r>
              <a:rPr lang="cs-CZ" altLang="cs-CZ"/>
              <a:t>vypsaných učiteli.</a:t>
            </a:r>
          </a:p>
          <a:p>
            <a:r>
              <a:rPr lang="cs-CZ" altLang="cs-CZ"/>
              <a:t>Posuďte množství a dostupnost </a:t>
            </a:r>
            <a:r>
              <a:rPr lang="cs-CZ" altLang="cs-CZ" b="1"/>
              <a:t>informací</a:t>
            </a:r>
            <a:r>
              <a:rPr lang="cs-CZ" altLang="cs-CZ"/>
              <a:t> k tématu.</a:t>
            </a:r>
          </a:p>
          <a:p>
            <a:r>
              <a:rPr lang="cs-CZ" altLang="cs-CZ"/>
              <a:t>Ujasněte si představu o obsahu práce.</a:t>
            </a:r>
          </a:p>
          <a:p>
            <a:r>
              <a:rPr lang="cs-CZ" altLang="cs-CZ"/>
              <a:t>Najděte problematickou oblast, nějaký </a:t>
            </a:r>
            <a:r>
              <a:rPr lang="cs-CZ" altLang="cs-CZ" b="1"/>
              <a:t>problém</a:t>
            </a:r>
            <a:r>
              <a:rPr lang="cs-CZ" altLang="cs-CZ"/>
              <a:t>, rozpor, zajímavost, stanovte </a:t>
            </a:r>
            <a:r>
              <a:rPr lang="cs-CZ" altLang="cs-CZ" b="1"/>
              <a:t>cíl práce</a:t>
            </a:r>
            <a:r>
              <a:rPr lang="cs-CZ" altLang="cs-CZ"/>
              <a:t>.</a:t>
            </a:r>
          </a:p>
          <a:p>
            <a:r>
              <a:rPr lang="cs-CZ" altLang="cs-CZ"/>
              <a:t>Navrhněte </a:t>
            </a:r>
            <a:r>
              <a:rPr lang="cs-CZ" altLang="cs-CZ" b="1"/>
              <a:t>praktickou část </a:t>
            </a:r>
            <a:r>
              <a:rPr lang="cs-CZ" altLang="cs-CZ"/>
              <a:t>ověřující vaše </a:t>
            </a:r>
            <a:r>
              <a:rPr lang="cs-CZ" altLang="cs-CZ" b="1"/>
              <a:t>domněnky</a:t>
            </a:r>
            <a:r>
              <a:rPr lang="cs-CZ" altLang="cs-CZ"/>
              <a:t>.</a:t>
            </a:r>
          </a:p>
          <a:p>
            <a:r>
              <a:rPr lang="cs-CZ" altLang="cs-CZ"/>
              <a:t>Vymyslete vhodný </a:t>
            </a:r>
            <a:r>
              <a:rPr lang="cs-CZ" altLang="cs-CZ" b="1"/>
              <a:t>název</a:t>
            </a:r>
            <a:r>
              <a:rPr lang="cs-CZ" altLang="cs-CZ"/>
              <a:t>, napište </a:t>
            </a:r>
            <a:r>
              <a:rPr lang="cs-CZ" altLang="cs-CZ" b="1"/>
              <a:t>anotaci</a:t>
            </a:r>
            <a:r>
              <a:rPr lang="cs-CZ" altLang="cs-CZ"/>
              <a:t>.</a:t>
            </a:r>
          </a:p>
          <a:p>
            <a:r>
              <a:rPr lang="cs-CZ" altLang="cs-CZ" b="1"/>
              <a:t>Poraďte se </a:t>
            </a:r>
            <a:r>
              <a:rPr lang="cs-CZ" altLang="cs-CZ"/>
              <a:t>s učiteli, rodiči, kamarády…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/>
              <a:t>Volte téma, ke kterému je možné realizovat </a:t>
            </a:r>
            <a:r>
              <a:rPr lang="cs-CZ" altLang="cs-CZ" b="1"/>
              <a:t>praktickou část</a:t>
            </a:r>
            <a:r>
              <a:rPr lang="cs-CZ" altLang="cs-CZ"/>
              <a:t>, nějaký </a:t>
            </a:r>
            <a:r>
              <a:rPr lang="cs-CZ" altLang="cs-CZ" b="1"/>
              <a:t>experiment.</a:t>
            </a:r>
          </a:p>
          <a:p>
            <a:r>
              <a:rPr lang="cs-CZ" altLang="cs-CZ"/>
              <a:t>Důkladně zvažte, zda vyberete téma hodně osobní!</a:t>
            </a:r>
          </a:p>
          <a:p>
            <a:r>
              <a:rPr lang="cs-CZ" altLang="cs-CZ"/>
              <a:t>Dobře se realizují pokusy v rámci přírodovědných předmětů, ale můžete vybírat i humanitní.</a:t>
            </a:r>
          </a:p>
          <a:p>
            <a:r>
              <a:rPr lang="cs-CZ" altLang="cs-CZ"/>
              <a:t>Vyberte si téma takové, aby vás bavilo celou dobu!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F90C971-9901-463E-A6EB-F8C036EA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Inspirace: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556F183A-61AA-4DAF-A4BA-7E9D9442DC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Nabídka témat vyučujících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Archiv minimaturitních prací</a:t>
            </a:r>
          </a:p>
          <a:p>
            <a:pPr lvl="1"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K/STUDENTI/MINIMAT/ARCHIV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Odborné časopisy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http://www.soc.cz/nabidka-temat</a:t>
            </a:r>
          </a:p>
          <a:p>
            <a:pPr eaLnBrk="1" hangingPunct="1"/>
            <a:endParaRPr lang="cs-CZ" altLang="cs-CZ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rá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1538</TotalTime>
  <Words>590</Words>
  <Application>Microsoft Office PowerPoint</Application>
  <PresentationFormat>Předvádění na obrazovce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Tw Cen MT</vt:lpstr>
      <vt:lpstr>Wingdings</vt:lpstr>
      <vt:lpstr>Wingdings 2</vt:lpstr>
      <vt:lpstr>Calibri</vt:lpstr>
      <vt:lpstr>Medián</vt:lpstr>
      <vt:lpstr>MINIMATURITY   DLOUHODOBÝ ŠKOLNÍ PROJEKT  BADATELSKÝCH AKTIVIT ŽÁKŮ </vt:lpstr>
      <vt:lpstr>Naším společným cílem je:</vt:lpstr>
      <vt:lpstr>Kroky badatelského postupu:</vt:lpstr>
      <vt:lpstr>Kroky badatelského postupu:</vt:lpstr>
      <vt:lpstr>Naše úkoly:</vt:lpstr>
      <vt:lpstr>BADATELSKÝ ŽÁKOVSKÝ PROJEKT</vt:lpstr>
      <vt:lpstr>Jak na výběr tématu:</vt:lpstr>
      <vt:lpstr>Doporučení:</vt:lpstr>
      <vt:lpstr>Inspirace:</vt:lpstr>
      <vt:lpstr>Hodnocení (známka a soutěž)</vt:lpstr>
      <vt:lpstr>OMLUVA Z MINIMATURIT</vt:lpstr>
      <vt:lpstr>JAK MM VYUŽÍT? </vt:lpstr>
      <vt:lpstr>POZOR</vt:lpstr>
      <vt:lpstr>KDE NAJDU INFORMACE?</vt:lpstr>
      <vt:lpstr>Harmonogram:</vt:lpstr>
      <vt:lpstr>REALIZAČNÍ TÝM MM</vt:lpstr>
      <vt:lpstr>DOTAZY?</vt:lpstr>
      <vt:lpstr> DĚKUJI ZA POZORNOST A PŘEJI VÁM  HODNĚ RADOSTI  Z BÁDÁNÍ!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Tereza Horakova</cp:lastModifiedBy>
  <cp:revision>64</cp:revision>
  <dcterms:created xsi:type="dcterms:W3CDTF">2018-05-23T10:44:27Z</dcterms:created>
  <dcterms:modified xsi:type="dcterms:W3CDTF">2019-10-19T16:26:08Z</dcterms:modified>
</cp:coreProperties>
</file>