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57" r:id="rId3"/>
    <p:sldId id="258" r:id="rId4"/>
    <p:sldId id="259" r:id="rId5"/>
    <p:sldId id="260" r:id="rId6"/>
    <p:sldId id="261" r:id="rId7"/>
    <p:sldId id="262" r:id="rId8"/>
    <p:sldId id="265" r:id="rId9"/>
    <p:sldId id="266" r:id="rId10"/>
    <p:sldId id="269" r:id="rId11"/>
    <p:sldId id="268" r:id="rId12"/>
    <p:sldId id="270" r:id="rId13"/>
    <p:sldId id="272" r:id="rId14"/>
    <p:sldId id="267" r:id="rId15"/>
    <p:sldId id="264"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75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A35E1D-DE3E-4A87-A876-15A9352DBD51}" type="datetimeFigureOut">
              <a:rPr lang="cs-CZ" smtClean="0"/>
              <a:pPr/>
              <a:t>10.11.2017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673266-3F0C-4E09-968D-5D824BF64DD9}"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fld id="{18A2481B-5154-415F-B752-558547769AA3}" type="datetimeFigureOut">
              <a:rPr lang="cs-CZ" smtClean="0"/>
              <a:pPr/>
              <a:t>10.11.2017</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10.11.2017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10.11.2017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fld id="{18A2481B-5154-415F-B752-558547769AA3}" type="datetimeFigureOut">
              <a:rPr lang="cs-CZ" smtClean="0"/>
              <a:pPr/>
              <a:t>10.11.2017</a:t>
            </a:fld>
            <a:endParaRPr lang="cs-CZ"/>
          </a:p>
        </p:txBody>
      </p:sp>
      <p:sp>
        <p:nvSpPr>
          <p:cNvPr id="27" name="Zástupný symbol pro číslo snímku 26"/>
          <p:cNvSpPr>
            <a:spLocks noGrp="1"/>
          </p:cNvSpPr>
          <p:nvPr>
            <p:ph type="sldNum" sz="quarter" idx="11"/>
          </p:nvPr>
        </p:nvSpPr>
        <p:spPr/>
        <p:txBody>
          <a:bodyPr rtlCol="0"/>
          <a:lstStyle/>
          <a:p>
            <a:fld id="{20264769-77EF-4CD0-90DE-F7D7F2D423C4}" type="slidenum">
              <a:rPr lang="cs-CZ" smtClean="0"/>
              <a:pPr/>
              <a:t>‹#›</a:t>
            </a:fld>
            <a:endParaRPr lang="cs-CZ"/>
          </a:p>
        </p:txBody>
      </p:sp>
      <p:sp>
        <p:nvSpPr>
          <p:cNvPr id="28" name="Zástupný symbol pro zápatí 27"/>
          <p:cNvSpPr>
            <a:spLocks noGrp="1"/>
          </p:cNvSpPr>
          <p:nvPr>
            <p:ph type="ftr" sz="quarter" idx="12"/>
          </p:nvPr>
        </p:nvSpPr>
        <p:spPr/>
        <p:txBody>
          <a:bodyPr rtlCol="0"/>
          <a:lstStyle/>
          <a:p>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fld id="{18A2481B-5154-415F-B752-558547769AA3}" type="datetimeFigureOut">
              <a:rPr lang="cs-CZ" smtClean="0"/>
              <a:pPr/>
              <a:t>10.11.2017</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10.11.2017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10.11.2017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10.11.2017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8A2481B-5154-415F-B752-558547769AA3}" type="datetimeFigureOut">
              <a:rPr lang="cs-CZ" smtClean="0"/>
              <a:pPr/>
              <a:t>10.11.2017</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Kyberšikana</a:t>
            </a:r>
            <a:r>
              <a:rPr lang="cs-CZ" dirty="0" smtClean="0"/>
              <a:t> – manuál </a:t>
            </a:r>
            <a:r>
              <a:rPr lang="cs-CZ" dirty="0" smtClean="0"/>
              <a:t>pro rodiče</a:t>
            </a:r>
            <a:endParaRPr lang="cs-CZ" dirty="0"/>
          </a:p>
        </p:txBody>
      </p:sp>
      <p:sp>
        <p:nvSpPr>
          <p:cNvPr id="3" name="Podnadpis 2"/>
          <p:cNvSpPr>
            <a:spLocks noGrp="1"/>
          </p:cNvSpPr>
          <p:nvPr>
            <p:ph type="subTitle" idx="1"/>
          </p:nvPr>
        </p:nvSpPr>
        <p:spPr/>
        <p:txBody>
          <a:bodyPr/>
          <a:lstStyle/>
          <a:p>
            <a:r>
              <a:rPr lang="cs-CZ" dirty="0" smtClean="0"/>
              <a:t>Školní poradenské pracoviště VOŠZ a SZŠ HK 2017</a:t>
            </a:r>
          </a:p>
          <a:p>
            <a:r>
              <a:rPr lang="cs-CZ" dirty="0" smtClean="0"/>
              <a:t>Mgr. </a:t>
            </a:r>
            <a:r>
              <a:rPr lang="cs-CZ" dirty="0" err="1" smtClean="0"/>
              <a:t>Lankašová</a:t>
            </a:r>
            <a:endParaRPr lang="cs-CZ" dirty="0" smtClean="0"/>
          </a:p>
          <a:p>
            <a:r>
              <a:rPr lang="cs-CZ" dirty="0" smtClean="0"/>
              <a:t>Mgr. Strnadová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696"/>
            <a:ext cx="8229600" cy="936104"/>
          </a:xfrm>
        </p:spPr>
        <p:txBody>
          <a:bodyPr/>
          <a:lstStyle/>
          <a:p>
            <a:r>
              <a:rPr lang="cs-CZ" dirty="0" smtClean="0"/>
              <a:t>Školní řád</a:t>
            </a:r>
            <a:endParaRPr lang="cs-CZ" dirty="0"/>
          </a:p>
        </p:txBody>
      </p:sp>
      <p:sp>
        <p:nvSpPr>
          <p:cNvPr id="3" name="Zástupný symbol pro obsah 2"/>
          <p:cNvSpPr>
            <a:spLocks noGrp="1"/>
          </p:cNvSpPr>
          <p:nvPr>
            <p:ph idx="1"/>
          </p:nvPr>
        </p:nvSpPr>
        <p:spPr/>
        <p:txBody>
          <a:bodyPr>
            <a:normAutofit/>
          </a:bodyPr>
          <a:lstStyle/>
          <a:p>
            <a:pPr lvl="0">
              <a:lnSpc>
                <a:spcPct val="150000"/>
              </a:lnSpc>
            </a:pPr>
            <a:r>
              <a:rPr lang="x-none" sz="2000" smtClean="0"/>
              <a:t>Žáci mohou nosit do školy mobilní telefony, platí však zákaz používání během celého vyučovacího procesu (posílání či přijímání SMS, MMS, zvukové či obrazové nahrávání, fotografování či využívání jiných služeb svého mobilního telefonu). V omezené míře a v odůvodněných případech mohou použít telefon o přestávce nebo mimo výuk</a:t>
            </a:r>
            <a:r>
              <a:rPr lang="cs-CZ" sz="2000" dirty="0" smtClean="0"/>
              <a:t>u</a:t>
            </a:r>
            <a:r>
              <a:rPr lang="x-none" sz="2000" smtClean="0"/>
              <a:t>. Rušení či narušování vyučovacího procesu mobilním telefonem (případně jinou technikou), bude hodnoceno jako přestupek proti školnímu řádu.</a:t>
            </a:r>
            <a:endParaRPr lang="cs-CZ" sz="2000" dirty="0" smtClean="0"/>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696"/>
            <a:ext cx="8229600" cy="1008112"/>
          </a:xfrm>
        </p:spPr>
        <p:txBody>
          <a:bodyPr/>
          <a:lstStyle/>
          <a:p>
            <a:r>
              <a:rPr lang="cs-CZ" dirty="0" smtClean="0"/>
              <a:t>Školní řád</a:t>
            </a:r>
            <a:endParaRPr lang="cs-CZ" dirty="0"/>
          </a:p>
        </p:txBody>
      </p:sp>
      <p:sp>
        <p:nvSpPr>
          <p:cNvPr id="3" name="Zástupný symbol pro obsah 2"/>
          <p:cNvSpPr>
            <a:spLocks noGrp="1"/>
          </p:cNvSpPr>
          <p:nvPr>
            <p:ph idx="1"/>
          </p:nvPr>
        </p:nvSpPr>
        <p:spPr>
          <a:xfrm>
            <a:off x="251520" y="1700808"/>
            <a:ext cx="8435280" cy="4873728"/>
          </a:xfrm>
        </p:spPr>
        <p:txBody>
          <a:bodyPr>
            <a:normAutofit fontScale="92500" lnSpcReduction="10000"/>
          </a:bodyPr>
          <a:lstStyle/>
          <a:p>
            <a:pPr lvl="0"/>
            <a:r>
              <a:rPr lang="cs-CZ" b="1" dirty="0" smtClean="0"/>
              <a:t>Žákům je zakázáno:</a:t>
            </a:r>
          </a:p>
          <a:p>
            <a:pPr lvl="0"/>
            <a:endParaRPr lang="cs-CZ" dirty="0" smtClean="0"/>
          </a:p>
          <a:p>
            <a:pPr lvl="0"/>
            <a:r>
              <a:rPr lang="cs-CZ" dirty="0" smtClean="0"/>
              <a:t>Používat mobilní telefony během vyučování - mobilní telefon je v době vyučovací hodiny vypnutý a uložený v tašce;</a:t>
            </a:r>
          </a:p>
          <a:p>
            <a:pPr lvl="0"/>
            <a:endParaRPr lang="cs-CZ" dirty="0" smtClean="0"/>
          </a:p>
          <a:p>
            <a:pPr lvl="0"/>
            <a:r>
              <a:rPr lang="cs-CZ" dirty="0" smtClean="0"/>
              <a:t>Žákům je zakázáno pořizovat ve škole jakékoliv záznamy (zvukové, obrazové nebo elektronické). Občanský zákoník stanoví zákaz neoprávněného vyobrazení člověka, na jehož základě je dotyčný zpětně identifikovatelný. Zároveň zakazuje neoprávněné šíření podobizny.</a:t>
            </a:r>
          </a:p>
          <a:p>
            <a:pPr>
              <a:buNone/>
            </a:pPr>
            <a:endParaRPr lang="cs-CZ" dirty="0" smtClean="0"/>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696"/>
            <a:ext cx="8229600" cy="936104"/>
          </a:xfrm>
        </p:spPr>
        <p:txBody>
          <a:bodyPr>
            <a:normAutofit fontScale="90000"/>
          </a:bodyPr>
          <a:lstStyle/>
          <a:p>
            <a:r>
              <a:rPr lang="cs-CZ" dirty="0" smtClean="0"/>
              <a:t>Trestní odpovědnost 15 – 18 let mladiství</a:t>
            </a:r>
            <a:endParaRPr lang="cs-CZ" dirty="0"/>
          </a:p>
        </p:txBody>
      </p:sp>
      <p:sp>
        <p:nvSpPr>
          <p:cNvPr id="3" name="Zástupný symbol pro obsah 2"/>
          <p:cNvSpPr>
            <a:spLocks noGrp="1"/>
          </p:cNvSpPr>
          <p:nvPr>
            <p:ph idx="1"/>
          </p:nvPr>
        </p:nvSpPr>
        <p:spPr/>
        <p:txBody>
          <a:bodyPr>
            <a:normAutofit fontScale="62500" lnSpcReduction="20000"/>
          </a:bodyPr>
          <a:lstStyle/>
          <a:p>
            <a:pPr marL="109728" indent="0">
              <a:buNone/>
            </a:pPr>
            <a:r>
              <a:rPr lang="cs-CZ" dirty="0"/>
              <a:t>Občanský zákoník  Zákon č. 89/2012 Sb. </a:t>
            </a:r>
          </a:p>
          <a:p>
            <a:endParaRPr lang="cs-CZ" dirty="0" smtClean="0"/>
          </a:p>
          <a:p>
            <a:pPr marL="109728" indent="0">
              <a:buNone/>
            </a:pPr>
            <a:r>
              <a:rPr lang="cs-CZ" b="1" dirty="0" smtClean="0"/>
              <a:t>Přestupek</a:t>
            </a:r>
          </a:p>
          <a:p>
            <a:pPr marL="109728" indent="0">
              <a:buNone/>
            </a:pPr>
            <a:r>
              <a:rPr lang="cs-CZ" dirty="0" smtClean="0"/>
              <a:t>§ 84</a:t>
            </a:r>
          </a:p>
          <a:p>
            <a:r>
              <a:rPr lang="cs-CZ" dirty="0" smtClean="0"/>
              <a:t>Zachytit </a:t>
            </a:r>
            <a:r>
              <a:rPr lang="cs-CZ" dirty="0"/>
              <a:t>jakýmkoli způsobem podobu člověka tak, aby podle zobrazení bylo možné určit jeho totožnost, je možné jen s jeho svolením.</a:t>
            </a:r>
            <a:br>
              <a:rPr lang="cs-CZ" dirty="0"/>
            </a:br>
            <a:r>
              <a:rPr lang="cs-CZ" dirty="0"/>
              <a:t>§ 85</a:t>
            </a:r>
          </a:p>
          <a:p>
            <a:r>
              <a:rPr lang="cs-CZ" dirty="0"/>
              <a:t>(1) Rozšiřovat podobu člověka je možné jen s jeho svolením.</a:t>
            </a:r>
            <a:br>
              <a:rPr lang="cs-CZ" dirty="0"/>
            </a:br>
            <a:r>
              <a:rPr lang="cs-CZ" dirty="0"/>
              <a:t>(2) Svolí-li někdo k zobrazení své podoby za okolností, z nichž je zřejmé, že bude šířeno, platí, že svoluje i k jeho rozmnožování a rozšiřování obvyklým způsobem, jak je mohl vzhledem k okolnostem rozumně předpokládat.</a:t>
            </a:r>
            <a:br>
              <a:rPr lang="cs-CZ" dirty="0"/>
            </a:br>
            <a:r>
              <a:rPr lang="cs-CZ" dirty="0"/>
              <a:t>§ 86</a:t>
            </a:r>
          </a:p>
          <a:p>
            <a:r>
              <a:rPr lang="cs-CZ" dirty="0"/>
              <a:t>Nikdo nesmí zasáhnout do soukromí jiného, nemá-li k tomu zákonný důvod. Zejména nelze bez svolení člověka narušit jeho soukromé prostory, sledovat jeho soukromý život nebo pořizovat o tom zvukový nebo obrazový záznam, využívat takové či jiné záznamy pořízené o soukromém životě člověka třetí osobou, nebo takové záznamy o jeho soukromém životě šířit. Ve stejném rozsahu jsou chráněny i soukromé písemnosti osobní povahy</a:t>
            </a:r>
            <a:r>
              <a:rPr lang="cs-CZ"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Trestní odpovědnost 15 – 18 let</a:t>
            </a:r>
            <a:endParaRPr lang="cs-CZ" dirty="0"/>
          </a:p>
        </p:txBody>
      </p:sp>
      <p:sp>
        <p:nvSpPr>
          <p:cNvPr id="3" name="Zástupný symbol pro obsah 2"/>
          <p:cNvSpPr>
            <a:spLocks noGrp="1"/>
          </p:cNvSpPr>
          <p:nvPr>
            <p:ph idx="1"/>
          </p:nvPr>
        </p:nvSpPr>
        <p:spPr/>
        <p:txBody>
          <a:bodyPr/>
          <a:lstStyle/>
          <a:p>
            <a:pPr marL="109728" indent="0">
              <a:buNone/>
            </a:pPr>
            <a:r>
              <a:rPr lang="cs-CZ" dirty="0" smtClean="0"/>
              <a:t>Trestní zákoník   </a:t>
            </a:r>
          </a:p>
          <a:p>
            <a:pPr marL="109728" indent="0">
              <a:buNone/>
            </a:pPr>
            <a:r>
              <a:rPr lang="cs-CZ" dirty="0" smtClean="0"/>
              <a:t>Trestný čin</a:t>
            </a:r>
          </a:p>
          <a:p>
            <a:pPr>
              <a:buFont typeface="Arial" panose="020B0604020202020204" pitchFamily="34" charset="0"/>
              <a:buChar char="•"/>
            </a:pPr>
            <a:r>
              <a:rPr lang="cs-CZ" dirty="0" smtClean="0"/>
              <a:t>§ 171 omezování osobní svobody</a:t>
            </a:r>
          </a:p>
          <a:p>
            <a:pPr>
              <a:buFont typeface="Arial" panose="020B0604020202020204" pitchFamily="34" charset="0"/>
              <a:buChar char="•"/>
            </a:pPr>
            <a:r>
              <a:rPr lang="cs-CZ" dirty="0" smtClean="0"/>
              <a:t>§ 175 vydírání</a:t>
            </a:r>
          </a:p>
          <a:p>
            <a:pPr>
              <a:buFont typeface="Arial" panose="020B0604020202020204" pitchFamily="34" charset="0"/>
              <a:buChar char="•"/>
            </a:pPr>
            <a:r>
              <a:rPr lang="cs-CZ" dirty="0" smtClean="0"/>
              <a:t>§ 205 loupež, krádež</a:t>
            </a:r>
          </a:p>
          <a:p>
            <a:pPr>
              <a:buFont typeface="Arial" panose="020B0604020202020204" pitchFamily="34" charset="0"/>
              <a:buChar char="•"/>
            </a:pPr>
            <a:r>
              <a:rPr lang="cs-CZ" dirty="0" smtClean="0"/>
              <a:t>§ 209 podvod</a:t>
            </a:r>
          </a:p>
          <a:p>
            <a:pPr>
              <a:buFont typeface="Arial" panose="020B0604020202020204" pitchFamily="34" charset="0"/>
              <a:buChar char="•"/>
            </a:pPr>
            <a:r>
              <a:rPr lang="cs-CZ" dirty="0" smtClean="0"/>
              <a:t>§ 228 poškození cizí věci</a:t>
            </a:r>
          </a:p>
          <a:p>
            <a:pPr>
              <a:buFont typeface="Arial" panose="020B0604020202020204" pitchFamily="34" charset="0"/>
              <a:buChar char="•"/>
            </a:pPr>
            <a:r>
              <a:rPr lang="cs-CZ" dirty="0" smtClean="0"/>
              <a:t>§ 354 nebezpečné pronásledování</a:t>
            </a:r>
          </a:p>
          <a:p>
            <a:pPr>
              <a:buFont typeface="Arial" panose="020B0604020202020204" pitchFamily="34" charset="0"/>
              <a:buChar char="•"/>
            </a:pPr>
            <a:endParaRPr lang="cs-CZ" dirty="0" smtClean="0"/>
          </a:p>
          <a:p>
            <a:pPr marL="109728" indent="0">
              <a:buNone/>
            </a:pPr>
            <a:endParaRPr lang="cs-CZ" dirty="0"/>
          </a:p>
        </p:txBody>
      </p:sp>
    </p:spTree>
    <p:extLst>
      <p:ext uri="{BB962C8B-B14F-4D97-AF65-F5344CB8AC3E}">
        <p14:creationId xmlns="" xmlns:p14="http://schemas.microsoft.com/office/powerpoint/2010/main" val="2118166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0" y="188640"/>
            <a:ext cx="8229600" cy="864096"/>
          </a:xfrm>
        </p:spPr>
        <p:txBody>
          <a:bodyPr/>
          <a:lstStyle/>
          <a:p>
            <a:r>
              <a:rPr lang="cs-CZ" dirty="0" smtClean="0"/>
              <a:t>   Kdo poradí, co dělat?</a:t>
            </a:r>
            <a:endParaRPr lang="cs-CZ" dirty="0"/>
          </a:p>
        </p:txBody>
      </p:sp>
      <p:pic>
        <p:nvPicPr>
          <p:cNvPr id="3074" name="Picture 2"/>
          <p:cNvPicPr>
            <a:picLocks noChangeAspect="1" noChangeArrowheads="1"/>
          </p:cNvPicPr>
          <p:nvPr/>
        </p:nvPicPr>
        <p:blipFill>
          <a:blip r:embed="rId2" cstate="print"/>
          <a:srcRect l="10631" t="18914" r="11998" b="14641"/>
          <a:stretch>
            <a:fillRect/>
          </a:stretch>
        </p:blipFill>
        <p:spPr bwMode="auto">
          <a:xfrm>
            <a:off x="611560" y="1196752"/>
            <a:ext cx="7925826" cy="5445224"/>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404664"/>
            <a:ext cx="8229600" cy="1069848"/>
          </a:xfrm>
        </p:spPr>
        <p:txBody>
          <a:bodyPr/>
          <a:lstStyle/>
          <a:p>
            <a:r>
              <a:rPr lang="cs-CZ" dirty="0" smtClean="0"/>
              <a:t>Důležité odkazy</a:t>
            </a:r>
            <a:endParaRPr lang="cs-CZ" dirty="0"/>
          </a:p>
        </p:txBody>
      </p:sp>
      <p:sp>
        <p:nvSpPr>
          <p:cNvPr id="3" name="Obdélník 2"/>
          <p:cNvSpPr/>
          <p:nvPr/>
        </p:nvSpPr>
        <p:spPr>
          <a:xfrm>
            <a:off x="395536" y="1916832"/>
            <a:ext cx="7776864" cy="4524315"/>
          </a:xfrm>
          <a:prstGeom prst="rect">
            <a:avLst/>
          </a:prstGeom>
        </p:spPr>
        <p:txBody>
          <a:bodyPr wrap="square">
            <a:spAutoFit/>
          </a:bodyPr>
          <a:lstStyle/>
          <a:p>
            <a:r>
              <a:rPr lang="de-DE" dirty="0" smtClean="0"/>
              <a:t>Projekt E-</a:t>
            </a:r>
            <a:r>
              <a:rPr lang="de-DE" dirty="0" err="1" smtClean="0"/>
              <a:t>Nebezpečí</a:t>
            </a:r>
            <a:r>
              <a:rPr lang="de-DE" dirty="0" smtClean="0"/>
              <a:t> pro </a:t>
            </a:r>
            <a:r>
              <a:rPr lang="de-DE" dirty="0" err="1" smtClean="0"/>
              <a:t>učitele</a:t>
            </a:r>
            <a:r>
              <a:rPr lang="de-DE" dirty="0" smtClean="0"/>
              <a:t> (www.e-nebezpeci.cz)</a:t>
            </a:r>
          </a:p>
          <a:p>
            <a:r>
              <a:rPr lang="cs-CZ" dirty="0" smtClean="0"/>
              <a:t>Projekt E-Bezpečí (www.e-</a:t>
            </a:r>
            <a:r>
              <a:rPr lang="cs-CZ" dirty="0" err="1" smtClean="0"/>
              <a:t>bezpeci.cz</a:t>
            </a:r>
            <a:r>
              <a:rPr lang="cs-CZ" dirty="0" smtClean="0"/>
              <a:t>)</a:t>
            </a:r>
          </a:p>
          <a:p>
            <a:r>
              <a:rPr lang="cs-CZ" dirty="0" smtClean="0"/>
              <a:t>Centrum prevence rizikové virtuální komunikace </a:t>
            </a:r>
            <a:r>
              <a:rPr lang="cs-CZ" dirty="0" err="1" smtClean="0"/>
              <a:t>PdF</a:t>
            </a:r>
            <a:r>
              <a:rPr lang="cs-CZ" dirty="0" smtClean="0"/>
              <a:t> UP (</a:t>
            </a:r>
            <a:r>
              <a:rPr lang="cs-CZ" dirty="0" err="1" smtClean="0"/>
              <a:t>PRVoK</a:t>
            </a:r>
            <a:r>
              <a:rPr lang="cs-CZ" dirty="0" smtClean="0"/>
              <a:t>) (www.prvok.</a:t>
            </a:r>
            <a:r>
              <a:rPr lang="cs-CZ" dirty="0" err="1" smtClean="0"/>
              <a:t>upol.cz</a:t>
            </a:r>
            <a:r>
              <a:rPr lang="cs-CZ" dirty="0" smtClean="0"/>
              <a:t>)</a:t>
            </a:r>
          </a:p>
          <a:p>
            <a:r>
              <a:rPr lang="cs-CZ" dirty="0" smtClean="0"/>
              <a:t>Online poradna Centra prevence rizikové virtuální komunikace </a:t>
            </a:r>
            <a:r>
              <a:rPr lang="cs-CZ" dirty="0" err="1" smtClean="0"/>
              <a:t>PdF</a:t>
            </a:r>
            <a:r>
              <a:rPr lang="cs-CZ" dirty="0" smtClean="0"/>
              <a:t> UP (www.</a:t>
            </a:r>
            <a:r>
              <a:rPr lang="cs-CZ" dirty="0" err="1" smtClean="0"/>
              <a:t>napisnam.cz</a:t>
            </a:r>
            <a:r>
              <a:rPr lang="cs-CZ" dirty="0" smtClean="0"/>
              <a:t>)</a:t>
            </a:r>
          </a:p>
          <a:p>
            <a:r>
              <a:rPr lang="cs-CZ" dirty="0" smtClean="0"/>
              <a:t>Pomoc online – linka bezpečí online (www.</a:t>
            </a:r>
            <a:r>
              <a:rPr lang="cs-CZ" dirty="0" err="1" smtClean="0"/>
              <a:t>pomoconline.cz</a:t>
            </a:r>
            <a:r>
              <a:rPr lang="cs-CZ" dirty="0" smtClean="0"/>
              <a:t>)</a:t>
            </a:r>
          </a:p>
          <a:p>
            <a:r>
              <a:rPr lang="cs-CZ" dirty="0" smtClean="0"/>
              <a:t>Poradenská linka pro pedagogy (www.</a:t>
            </a:r>
            <a:r>
              <a:rPr lang="cs-CZ" dirty="0" err="1" smtClean="0"/>
              <a:t>rspp.cz</a:t>
            </a:r>
            <a:r>
              <a:rPr lang="cs-CZ" dirty="0" smtClean="0"/>
              <a:t>)</a:t>
            </a:r>
          </a:p>
          <a:p>
            <a:r>
              <a:rPr lang="cs-CZ" dirty="0" err="1" smtClean="0"/>
              <a:t>Kybergrooming</a:t>
            </a:r>
            <a:r>
              <a:rPr lang="cs-CZ" dirty="0" smtClean="0"/>
              <a:t> (www.</a:t>
            </a:r>
            <a:r>
              <a:rPr lang="cs-CZ" dirty="0" err="1" smtClean="0"/>
              <a:t>kybergrooming.cz</a:t>
            </a:r>
            <a:r>
              <a:rPr lang="cs-CZ" dirty="0" smtClean="0"/>
              <a:t>)</a:t>
            </a:r>
          </a:p>
          <a:p>
            <a:r>
              <a:rPr lang="cs-CZ" dirty="0" err="1" smtClean="0"/>
              <a:t>Kyberstalking</a:t>
            </a:r>
            <a:r>
              <a:rPr lang="cs-CZ" dirty="0" smtClean="0"/>
              <a:t> (www.</a:t>
            </a:r>
            <a:r>
              <a:rPr lang="cs-CZ" dirty="0" err="1" smtClean="0"/>
              <a:t>kyberstalking.cz</a:t>
            </a:r>
            <a:r>
              <a:rPr lang="cs-CZ" dirty="0" smtClean="0"/>
              <a:t>)</a:t>
            </a:r>
          </a:p>
          <a:p>
            <a:r>
              <a:rPr lang="cs-CZ" dirty="0" err="1" smtClean="0"/>
              <a:t>Sexting</a:t>
            </a:r>
            <a:r>
              <a:rPr lang="cs-CZ" dirty="0" smtClean="0"/>
              <a:t> (www.</a:t>
            </a:r>
            <a:r>
              <a:rPr lang="cs-CZ" dirty="0" err="1" smtClean="0"/>
              <a:t>sexting.cz</a:t>
            </a:r>
            <a:r>
              <a:rPr lang="cs-CZ" dirty="0" smtClean="0"/>
              <a:t>)</a:t>
            </a:r>
          </a:p>
          <a:p>
            <a:r>
              <a:rPr lang="cs-CZ" dirty="0" smtClean="0"/>
              <a:t>Policie ČR (www.policie.</a:t>
            </a:r>
            <a:r>
              <a:rPr lang="cs-CZ" dirty="0" err="1" smtClean="0"/>
              <a:t>cz</a:t>
            </a:r>
            <a:r>
              <a:rPr lang="cs-CZ" dirty="0" smtClean="0"/>
              <a:t>)</a:t>
            </a:r>
          </a:p>
          <a:p>
            <a:r>
              <a:rPr lang="cs-CZ" dirty="0" smtClean="0"/>
              <a:t>Úřad pro ochranu osobních údajů (www.</a:t>
            </a:r>
            <a:r>
              <a:rPr lang="cs-CZ" dirty="0" err="1" smtClean="0"/>
              <a:t>uoou.cz</a:t>
            </a:r>
            <a:r>
              <a:rPr lang="cs-CZ" dirty="0" smtClean="0"/>
              <a:t>)</a:t>
            </a:r>
          </a:p>
          <a:p>
            <a:r>
              <a:rPr lang="cs-CZ" dirty="0" smtClean="0"/>
              <a:t>Bílý kruh bezpečí (www.</a:t>
            </a:r>
            <a:r>
              <a:rPr lang="cs-CZ" dirty="0" err="1" smtClean="0"/>
              <a:t>bkb.cz</a:t>
            </a:r>
            <a:r>
              <a:rPr lang="cs-CZ" dirty="0" smtClean="0"/>
              <a:t>)</a:t>
            </a:r>
          </a:p>
          <a:p>
            <a:r>
              <a:rPr lang="cs-CZ" dirty="0" smtClean="0"/>
              <a:t>Konference E-Bezpečí (konference.e-</a:t>
            </a:r>
            <a:r>
              <a:rPr lang="cs-CZ" dirty="0" err="1" smtClean="0"/>
              <a:t>bezpeci.cz</a:t>
            </a:r>
            <a:r>
              <a:rPr lang="cs-CZ" dirty="0" smtClean="0"/>
              <a:t>)</a:t>
            </a:r>
          </a:p>
          <a:p>
            <a:r>
              <a:rPr lang="cs-CZ" dirty="0" smtClean="0"/>
              <a:t>Národní centrum bezpečnějšího internetu (www.</a:t>
            </a:r>
            <a:r>
              <a:rPr lang="cs-CZ" dirty="0" err="1" smtClean="0"/>
              <a:t>saferinternet.cz</a:t>
            </a:r>
            <a:r>
              <a:rPr lang="cs-CZ" dirty="0" smtClean="0"/>
              <a:t>)</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cs-CZ" dirty="0"/>
          </a:p>
        </p:txBody>
      </p:sp>
      <p:sp>
        <p:nvSpPr>
          <p:cNvPr id="3" name="Zástupný symbol pro obsah 2"/>
          <p:cNvSpPr>
            <a:spLocks noGrp="1"/>
          </p:cNvSpPr>
          <p:nvPr>
            <p:ph idx="1"/>
          </p:nvPr>
        </p:nvSpPr>
        <p:spPr/>
        <p:txBody>
          <a:bodyPr>
            <a:normAutofit/>
          </a:bodyPr>
          <a:lstStyle/>
          <a:p>
            <a:r>
              <a:rPr lang="cs-CZ" sz="1600" dirty="0" smtClean="0"/>
              <a:t>KOPECKÝ, Kamil a Veronika KREJČÍ. </a:t>
            </a:r>
            <a:r>
              <a:rPr lang="cs-CZ" sz="1600" i="1" dirty="0" smtClean="0"/>
              <a:t>Rizika virtuální komunikace</a:t>
            </a:r>
            <a:r>
              <a:rPr lang="cs-CZ" sz="1600" dirty="0" smtClean="0"/>
              <a:t> [online]. In: . Olomouc, 2010, s. 35 [cit. 2017-10-23]. ISBN 78-80-254-7866-O.</a:t>
            </a:r>
          </a:p>
          <a:p>
            <a:endParaRPr lang="cs-CZ" sz="1600" dirty="0" smtClean="0"/>
          </a:p>
          <a:p>
            <a:r>
              <a:rPr lang="cs-CZ" sz="1600" dirty="0" smtClean="0"/>
              <a:t>Školní řád VOŠZ a SZŠ Hradec Králové</a:t>
            </a:r>
            <a:endParaRPr lang="cs-CZ"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nSpc>
                <a:spcPct val="150000"/>
              </a:lnSpc>
            </a:pPr>
            <a:r>
              <a:rPr lang="cs-CZ" dirty="0" smtClean="0"/>
              <a:t>Co je </a:t>
            </a:r>
            <a:r>
              <a:rPr lang="cs-CZ" dirty="0" err="1" smtClean="0"/>
              <a:t>kyberšikana</a:t>
            </a:r>
            <a:endParaRPr lang="cs-CZ" dirty="0" smtClean="0"/>
          </a:p>
          <a:p>
            <a:pPr>
              <a:lnSpc>
                <a:spcPct val="150000"/>
              </a:lnSpc>
            </a:pPr>
            <a:r>
              <a:rPr lang="cs-CZ" dirty="0" smtClean="0"/>
              <a:t>Nejčastější projevy </a:t>
            </a:r>
            <a:r>
              <a:rPr lang="cs-CZ" dirty="0" err="1" smtClean="0"/>
              <a:t>kyberšikany</a:t>
            </a:r>
            <a:endParaRPr lang="cs-CZ" dirty="0" smtClean="0"/>
          </a:p>
          <a:p>
            <a:pPr>
              <a:lnSpc>
                <a:spcPct val="150000"/>
              </a:lnSpc>
            </a:pPr>
            <a:r>
              <a:rPr lang="cs-CZ" dirty="0" smtClean="0"/>
              <a:t>Co dělat, kdy a na koho se obrátit</a:t>
            </a:r>
          </a:p>
          <a:p>
            <a:pPr>
              <a:lnSpc>
                <a:spcPct val="150000"/>
              </a:lnSpc>
            </a:pPr>
            <a:r>
              <a:rPr lang="cs-CZ" dirty="0" smtClean="0"/>
              <a:t>Školní řád</a:t>
            </a:r>
          </a:p>
          <a:p>
            <a:pPr>
              <a:lnSpc>
                <a:spcPct val="150000"/>
              </a:lnSpc>
            </a:pPr>
            <a:r>
              <a:rPr lang="cs-CZ" dirty="0" smtClean="0"/>
              <a:t>Trestní odpovědnost</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Kyberšikana</a:t>
            </a:r>
            <a:endParaRPr lang="cs-CZ" dirty="0"/>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endParaRPr lang="cs-CZ" b="1" dirty="0" smtClean="0"/>
          </a:p>
          <a:p>
            <a:pPr marL="109728" indent="0">
              <a:lnSpc>
                <a:spcPct val="150000"/>
              </a:lnSpc>
              <a:buNone/>
            </a:pPr>
            <a:r>
              <a:rPr lang="cs-CZ" dirty="0" smtClean="0"/>
              <a:t>nebezpečné komunikační jevy realizované IKT</a:t>
            </a:r>
          </a:p>
          <a:p>
            <a:pPr>
              <a:lnSpc>
                <a:spcPct val="150000"/>
              </a:lnSpc>
              <a:buFont typeface="Arial" panose="020B0604020202020204" pitchFamily="34" charset="0"/>
              <a:buChar char="•"/>
            </a:pPr>
            <a:r>
              <a:rPr lang="cs-CZ" dirty="0" smtClean="0"/>
              <a:t>následkem je ublížení nebo jiné poškození žáka</a:t>
            </a:r>
          </a:p>
          <a:p>
            <a:pPr>
              <a:lnSpc>
                <a:spcPct val="150000"/>
              </a:lnSpc>
              <a:buFont typeface="Arial" panose="020B0604020202020204" pitchFamily="34" charset="0"/>
              <a:buChar char="•"/>
            </a:pPr>
            <a:r>
              <a:rPr lang="cs-CZ" dirty="0"/>
              <a:t>m</a:t>
            </a:r>
            <a:r>
              <a:rPr lang="cs-CZ" dirty="0" smtClean="0"/>
              <a:t>ožná přeměna oběti na agresora</a:t>
            </a:r>
          </a:p>
          <a:p>
            <a:pPr>
              <a:lnSpc>
                <a:spcPct val="150000"/>
              </a:lnSpc>
              <a:buFont typeface="Arial" panose="020B0604020202020204" pitchFamily="34" charset="0"/>
              <a:buChar char="•"/>
            </a:pPr>
            <a:r>
              <a:rPr lang="cs-CZ" dirty="0"/>
              <a:t>o</a:t>
            </a:r>
            <a:r>
              <a:rPr lang="cs-CZ" dirty="0" smtClean="0"/>
              <a:t>bětí může být i pedagog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341784"/>
          </a:xfrm>
        </p:spPr>
        <p:txBody>
          <a:bodyPr>
            <a:normAutofit fontScale="90000"/>
          </a:bodyPr>
          <a:lstStyle/>
          <a:p>
            <a:endParaRPr lang="cs-CZ" dirty="0"/>
          </a:p>
        </p:txBody>
      </p:sp>
      <p:sp>
        <p:nvSpPr>
          <p:cNvPr id="3" name="Zástupný symbol pro obsah 2"/>
          <p:cNvSpPr>
            <a:spLocks noGrp="1"/>
          </p:cNvSpPr>
          <p:nvPr>
            <p:ph idx="1"/>
          </p:nvPr>
        </p:nvSpPr>
        <p:spPr>
          <a:xfrm>
            <a:off x="457200" y="1700808"/>
            <a:ext cx="8229600" cy="4873728"/>
          </a:xfrm>
        </p:spPr>
        <p:txBody>
          <a:bodyPr>
            <a:normAutofit/>
          </a:bodyPr>
          <a:lstStyle/>
          <a:p>
            <a:pPr>
              <a:buNone/>
            </a:pPr>
            <a:r>
              <a:rPr lang="cs-CZ" i="1" dirty="0" smtClean="0"/>
              <a:t>	Toto ublížení či poškození může být jak </a:t>
            </a:r>
            <a:r>
              <a:rPr lang="cs-CZ" b="1" i="1" dirty="0" smtClean="0"/>
              <a:t>záměrem</a:t>
            </a:r>
            <a:r>
              <a:rPr lang="cs-CZ" i="1" dirty="0" smtClean="0"/>
              <a:t> útočníka, tak </a:t>
            </a:r>
            <a:r>
              <a:rPr lang="cs-CZ" b="1" i="1" dirty="0" smtClean="0"/>
              <a:t>důsledkem</a:t>
            </a:r>
            <a:r>
              <a:rPr lang="cs-CZ" i="1" dirty="0" smtClean="0"/>
              <a:t> např. nevhodného vtipu, nedorozumění mezi obětí a útočníkem, nedomyšlením důsledků jednání ze strany útočníka atd. </a:t>
            </a:r>
          </a:p>
          <a:p>
            <a:pPr>
              <a:buNone/>
            </a:pPr>
            <a:endParaRPr lang="cs-CZ" i="1" dirty="0" smtClean="0"/>
          </a:p>
          <a:p>
            <a:pPr>
              <a:buNone/>
            </a:pPr>
            <a:r>
              <a:rPr lang="cs-CZ" i="1" dirty="0" smtClean="0"/>
              <a:t>	Oběť je poškozována opakovaně, ať už původním útočníkem či osobami, které se do </a:t>
            </a:r>
            <a:r>
              <a:rPr lang="cs-CZ" i="1" dirty="0" err="1" smtClean="0"/>
              <a:t>kyberšikany</a:t>
            </a:r>
            <a:r>
              <a:rPr lang="cs-CZ" i="1" dirty="0" smtClean="0"/>
              <a:t> zapojí později. </a:t>
            </a:r>
            <a:endParaRPr lang="cs-CZ" dirty="0" smtClean="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20688"/>
            <a:ext cx="8229600" cy="1066800"/>
          </a:xfrm>
        </p:spPr>
        <p:txBody>
          <a:bodyPr>
            <a:normAutofit fontScale="90000"/>
          </a:bodyPr>
          <a:lstStyle/>
          <a:p>
            <a:pPr algn="l"/>
            <a:r>
              <a:rPr lang="cs-CZ" dirty="0" smtClean="0"/>
              <a:t>Specifické projevy </a:t>
            </a:r>
            <a:r>
              <a:rPr lang="cs-CZ" dirty="0" err="1" smtClean="0"/>
              <a:t>kyberšikany</a:t>
            </a:r>
            <a:r>
              <a:rPr lang="cs-CZ" dirty="0" smtClean="0"/>
              <a:t/>
            </a:r>
            <a:br>
              <a:rPr lang="cs-CZ" dirty="0" smtClean="0"/>
            </a:br>
            <a:endParaRPr lang="cs-CZ" dirty="0"/>
          </a:p>
        </p:txBody>
      </p:sp>
      <p:sp>
        <p:nvSpPr>
          <p:cNvPr id="3" name="Zástupný symbol pro obsah 2"/>
          <p:cNvSpPr>
            <a:spLocks noGrp="1"/>
          </p:cNvSpPr>
          <p:nvPr>
            <p:ph idx="1"/>
          </p:nvPr>
        </p:nvSpPr>
        <p:spPr>
          <a:xfrm>
            <a:off x="457200" y="1556792"/>
            <a:ext cx="8229600" cy="5017744"/>
          </a:xfrm>
        </p:spPr>
        <p:txBody>
          <a:bodyPr>
            <a:normAutofit fontScale="92500" lnSpcReduction="10000"/>
          </a:bodyPr>
          <a:lstStyle/>
          <a:p>
            <a:r>
              <a:rPr lang="cs-CZ" dirty="0" smtClean="0"/>
              <a:t>Publikování ponižujících záznamů nebo fotografií (např. v rámci webových stránek,MMS zpráv).</a:t>
            </a:r>
          </a:p>
          <a:p>
            <a:pPr>
              <a:buNone/>
            </a:pPr>
            <a:endParaRPr lang="cs-CZ" dirty="0" smtClean="0"/>
          </a:p>
          <a:p>
            <a:r>
              <a:rPr lang="cs-CZ" dirty="0" smtClean="0"/>
              <a:t>Ponižování a pomlouvání v rámci sociálních sítí, blogů nebo jiných webových stránek.</a:t>
            </a:r>
          </a:p>
          <a:p>
            <a:endParaRPr lang="cs-CZ" dirty="0" smtClean="0"/>
          </a:p>
          <a:p>
            <a:r>
              <a:rPr lang="cs-CZ" dirty="0" smtClean="0"/>
              <a:t>Krádež identity, zneužití cizí identity ke </a:t>
            </a:r>
            <a:r>
              <a:rPr lang="cs-CZ" dirty="0" err="1" smtClean="0"/>
              <a:t>kyberšikaně</a:t>
            </a:r>
            <a:r>
              <a:rPr lang="cs-CZ" dirty="0" smtClean="0"/>
              <a:t> nebo dalšímu </a:t>
            </a:r>
            <a:r>
              <a:rPr lang="cs-CZ" dirty="0" err="1" smtClean="0"/>
              <a:t>soc</a:t>
            </a:r>
            <a:r>
              <a:rPr lang="cs-CZ" dirty="0" smtClean="0"/>
              <a:t>. pat. jednání (např. zcizení elektronického účtu).</a:t>
            </a:r>
          </a:p>
          <a:p>
            <a:endParaRPr lang="cs-CZ" dirty="0" smtClean="0"/>
          </a:p>
          <a:p>
            <a:r>
              <a:rPr lang="cs-CZ" dirty="0" smtClean="0"/>
              <a:t>Ztrapňování pomocí falešných profilů (např. v rámci sociálních sítí, blogů nebo jiných webových stránek).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8229600" cy="1008112"/>
          </a:xfrm>
        </p:spPr>
        <p:txBody>
          <a:bodyPr/>
          <a:lstStyle/>
          <a:p>
            <a:pPr algn="l"/>
            <a:r>
              <a:rPr lang="cs-CZ" dirty="0" smtClean="0"/>
              <a:t>Specifické projevy </a:t>
            </a:r>
            <a:r>
              <a:rPr lang="cs-CZ" dirty="0" err="1" smtClean="0"/>
              <a:t>kyberšikany</a:t>
            </a:r>
            <a:endParaRPr lang="cs-CZ" dirty="0"/>
          </a:p>
        </p:txBody>
      </p:sp>
      <p:sp>
        <p:nvSpPr>
          <p:cNvPr id="3" name="Zástupný symbol pro obsah 2"/>
          <p:cNvSpPr>
            <a:spLocks noGrp="1"/>
          </p:cNvSpPr>
          <p:nvPr>
            <p:ph idx="1"/>
          </p:nvPr>
        </p:nvSpPr>
        <p:spPr>
          <a:xfrm>
            <a:off x="457200" y="1844824"/>
            <a:ext cx="8229600" cy="4729712"/>
          </a:xfrm>
        </p:spPr>
        <p:txBody>
          <a:bodyPr>
            <a:normAutofit fontScale="92500" lnSpcReduction="20000"/>
          </a:bodyPr>
          <a:lstStyle/>
          <a:p>
            <a:r>
              <a:rPr lang="cs-CZ" dirty="0" smtClean="0"/>
              <a:t>Provokování a napadání uživatelů v online komunikaci (především v rámci veřejných </a:t>
            </a:r>
            <a:r>
              <a:rPr lang="cs-CZ" dirty="0" err="1" smtClean="0"/>
              <a:t>chatů</a:t>
            </a:r>
            <a:r>
              <a:rPr lang="cs-CZ" dirty="0" smtClean="0"/>
              <a:t> a diskuzí).</a:t>
            </a:r>
          </a:p>
          <a:p>
            <a:endParaRPr lang="cs-CZ" dirty="0" smtClean="0"/>
          </a:p>
          <a:p>
            <a:r>
              <a:rPr lang="cs-CZ" dirty="0" smtClean="0"/>
              <a:t>Zveřejňování cizích tajemství s cílem poškodit oběť (např. v rámci sociálních sítí, pomocí SMS zpráv apod.).</a:t>
            </a:r>
          </a:p>
          <a:p>
            <a:endParaRPr lang="cs-CZ" dirty="0" smtClean="0"/>
          </a:p>
          <a:p>
            <a:r>
              <a:rPr lang="cs-CZ" dirty="0" smtClean="0"/>
              <a:t>Vyloučení z virtuální komunity (např. ze skupiny přátel v rámci sociální sítě).</a:t>
            </a:r>
          </a:p>
          <a:p>
            <a:endParaRPr lang="cs-CZ" dirty="0" smtClean="0"/>
          </a:p>
          <a:p>
            <a:r>
              <a:rPr lang="cs-CZ" dirty="0" smtClean="0"/>
              <a:t>Obtěžování (např. opakovaným prozváněním, voláním nebo psaním zpráv).</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formy šikany s využitím IKT</a:t>
            </a:r>
            <a:endParaRPr lang="cs-CZ" dirty="0"/>
          </a:p>
        </p:txBody>
      </p:sp>
      <p:sp>
        <p:nvSpPr>
          <p:cNvPr id="3" name="Zástupný symbol pro obsah 2"/>
          <p:cNvSpPr>
            <a:spLocks noGrp="1"/>
          </p:cNvSpPr>
          <p:nvPr>
            <p:ph idx="1"/>
          </p:nvPr>
        </p:nvSpPr>
        <p:spPr/>
        <p:txBody>
          <a:bodyPr/>
          <a:lstStyle/>
          <a:p>
            <a:pPr>
              <a:lnSpc>
                <a:spcPct val="150000"/>
              </a:lnSpc>
            </a:pPr>
            <a:r>
              <a:rPr lang="cs-CZ" dirty="0" err="1" smtClean="0"/>
              <a:t>Dehonestování</a:t>
            </a:r>
            <a:r>
              <a:rPr lang="cs-CZ" dirty="0" smtClean="0"/>
              <a:t> (ponižování, nadávání, urážení)</a:t>
            </a:r>
          </a:p>
          <a:p>
            <a:pPr>
              <a:lnSpc>
                <a:spcPct val="150000"/>
              </a:lnSpc>
            </a:pPr>
            <a:r>
              <a:rPr lang="cs-CZ" dirty="0" smtClean="0"/>
              <a:t>Vyhrožování a zastrašování</a:t>
            </a:r>
          </a:p>
          <a:p>
            <a:pPr>
              <a:lnSpc>
                <a:spcPct val="150000"/>
              </a:lnSpc>
            </a:pPr>
            <a:r>
              <a:rPr lang="cs-CZ" dirty="0" smtClean="0"/>
              <a:t>Vydírání</a:t>
            </a:r>
          </a:p>
          <a:p>
            <a:pPr>
              <a:lnSpc>
                <a:spcPct val="150000"/>
              </a:lnSpc>
            </a:pPr>
            <a:r>
              <a:rPr lang="cs-CZ" dirty="0" smtClean="0"/>
              <a:t>Očerňování (pomlouvání)</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36712"/>
            <a:ext cx="8229600" cy="864096"/>
          </a:xfrm>
        </p:spPr>
        <p:txBody>
          <a:bodyPr>
            <a:normAutofit/>
          </a:bodyPr>
          <a:lstStyle/>
          <a:p>
            <a:r>
              <a:rPr lang="cs-CZ" dirty="0" smtClean="0"/>
              <a:t>Jak se chránit před </a:t>
            </a:r>
            <a:r>
              <a:rPr lang="cs-CZ" dirty="0" err="1" smtClean="0"/>
              <a:t>kyberšikanou</a:t>
            </a:r>
            <a:endParaRPr lang="cs-CZ" dirty="0"/>
          </a:p>
        </p:txBody>
      </p:sp>
      <p:sp>
        <p:nvSpPr>
          <p:cNvPr id="3" name="Zástupný symbol pro obsah 2"/>
          <p:cNvSpPr>
            <a:spLocks noGrp="1"/>
          </p:cNvSpPr>
          <p:nvPr>
            <p:ph idx="1"/>
          </p:nvPr>
        </p:nvSpPr>
        <p:spPr>
          <a:xfrm>
            <a:off x="457200" y="2060848"/>
            <a:ext cx="8229600" cy="4513688"/>
          </a:xfrm>
        </p:spPr>
        <p:txBody>
          <a:bodyPr>
            <a:normAutofit fontScale="92500" lnSpcReduction="10000"/>
          </a:bodyPr>
          <a:lstStyle/>
          <a:p>
            <a:r>
              <a:rPr lang="nb-NO" dirty="0" smtClean="0"/>
              <a:t>Respektovat ostatní uživatele (chovat se s úctou, nevyvolávat konflikty).</a:t>
            </a:r>
            <a:endParaRPr lang="cs-CZ" dirty="0" smtClean="0"/>
          </a:p>
          <a:p>
            <a:endParaRPr lang="nb-NO" dirty="0" smtClean="0"/>
          </a:p>
          <a:p>
            <a:r>
              <a:rPr lang="cs-CZ" dirty="0" smtClean="0"/>
              <a:t>Nebýt přehnaně důvěřivý (výzkumy ukazují, že většina lidí ve virtuální komunikaci lže).</a:t>
            </a:r>
          </a:p>
          <a:p>
            <a:endParaRPr lang="cs-CZ" dirty="0" smtClean="0"/>
          </a:p>
          <a:p>
            <a:r>
              <a:rPr lang="cs-CZ" dirty="0" smtClean="0"/>
              <a:t>Nesdělovat citlivé informace, které by mohly být zneužity (osobní údaje, osobní fotografie, své</a:t>
            </a:r>
          </a:p>
          <a:p>
            <a:pPr>
              <a:buNone/>
            </a:pPr>
            <a:r>
              <a:rPr lang="cs-CZ" dirty="0" smtClean="0"/>
              <a:t>	problémy, hesla k elektronickým účtům atd.).</a:t>
            </a:r>
          </a:p>
          <a:p>
            <a:endParaRPr lang="cs-CZ" dirty="0" smtClean="0"/>
          </a:p>
          <a:p>
            <a:r>
              <a:rPr lang="cs-CZ" dirty="0" smtClean="0"/>
              <a:t>Seznámit se s pravidly služeb internetu a GSM sítí.</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92696"/>
            <a:ext cx="8229600" cy="1008112"/>
          </a:xfrm>
        </p:spPr>
        <p:txBody>
          <a:bodyPr>
            <a:normAutofit fontScale="90000"/>
          </a:bodyPr>
          <a:lstStyle/>
          <a:p>
            <a:r>
              <a:rPr lang="cs-CZ" dirty="0" smtClean="0"/>
              <a:t>Jak se bránit </a:t>
            </a:r>
            <a:r>
              <a:rPr lang="cs-CZ" dirty="0" err="1" smtClean="0"/>
              <a:t>kyberútokům</a:t>
            </a:r>
            <a:r>
              <a:rPr lang="cs-CZ" dirty="0" smtClean="0"/>
              <a:t> aneb co poradit žákům hned</a:t>
            </a:r>
            <a:endParaRPr lang="cs-CZ" dirty="0"/>
          </a:p>
        </p:txBody>
      </p:sp>
      <p:sp>
        <p:nvSpPr>
          <p:cNvPr id="3" name="Zástupný symbol pro obsah 2"/>
          <p:cNvSpPr>
            <a:spLocks noGrp="1"/>
          </p:cNvSpPr>
          <p:nvPr>
            <p:ph idx="1"/>
          </p:nvPr>
        </p:nvSpPr>
        <p:spPr>
          <a:xfrm>
            <a:off x="457200" y="1772816"/>
            <a:ext cx="8219256" cy="4680520"/>
          </a:xfrm>
        </p:spPr>
        <p:txBody>
          <a:bodyPr>
            <a:normAutofit fontScale="70000" lnSpcReduction="20000"/>
          </a:bodyPr>
          <a:lstStyle/>
          <a:p>
            <a:r>
              <a:rPr lang="cs-CZ" b="1" dirty="0" smtClean="0"/>
              <a:t>UKONČIT</a:t>
            </a:r>
            <a:r>
              <a:rPr lang="cs-CZ" dirty="0" smtClean="0"/>
              <a:t> - nekomunikovat s útočníkem, nemstít se.</a:t>
            </a:r>
          </a:p>
          <a:p>
            <a:endParaRPr lang="cs-CZ" dirty="0" smtClean="0"/>
          </a:p>
          <a:p>
            <a:r>
              <a:rPr lang="cs-CZ" b="1" dirty="0" smtClean="0"/>
              <a:t>BLOKOVAT</a:t>
            </a:r>
            <a:r>
              <a:rPr lang="cs-CZ" dirty="0" smtClean="0"/>
              <a:t> - zamezit útočníkovi přístup k oběti i k dané službě (kontaktovat poskytovatele služby,zablokovat si přijímání útočníkových zpráv nebo hovorů, změnit svou virtuální identitu).</a:t>
            </a:r>
          </a:p>
          <a:p>
            <a:endParaRPr lang="cs-CZ" dirty="0" smtClean="0"/>
          </a:p>
          <a:p>
            <a:r>
              <a:rPr lang="pl-PL" b="1" dirty="0" smtClean="0"/>
              <a:t>ODHALIT PACHATELE</a:t>
            </a:r>
            <a:r>
              <a:rPr lang="pl-PL" dirty="0" smtClean="0"/>
              <a:t>, pokud je to možné (např. podle profilu).</a:t>
            </a:r>
          </a:p>
          <a:p>
            <a:endParaRPr lang="pl-PL" dirty="0" smtClean="0"/>
          </a:p>
          <a:p>
            <a:r>
              <a:rPr lang="cs-CZ" b="1" dirty="0" smtClean="0"/>
              <a:t>OZNÁMIT</a:t>
            </a:r>
            <a:r>
              <a:rPr lang="cs-CZ" dirty="0" smtClean="0"/>
              <a:t> - schovat si důkazy pro vyšetřování (např. zprávy, videozáznamy,odkazy na weby, blogy).</a:t>
            </a:r>
          </a:p>
          <a:p>
            <a:endParaRPr lang="cs-CZ" dirty="0" smtClean="0"/>
          </a:p>
          <a:p>
            <a:r>
              <a:rPr lang="cs-CZ" b="1" dirty="0" smtClean="0"/>
              <a:t>NEBÝT NEVŠÍMAVÝ</a:t>
            </a:r>
            <a:r>
              <a:rPr lang="cs-CZ" dirty="0" smtClean="0"/>
              <a:t>, pokud v okolí probíhá </a:t>
            </a:r>
            <a:r>
              <a:rPr lang="cs-CZ" dirty="0" err="1" smtClean="0"/>
              <a:t>kyberšikana</a:t>
            </a:r>
            <a:r>
              <a:rPr lang="cs-CZ" dirty="0" smtClean="0"/>
              <a:t>.</a:t>
            </a:r>
          </a:p>
          <a:p>
            <a:endParaRPr lang="cs-CZ" dirty="0" smtClean="0"/>
          </a:p>
          <a:p>
            <a:r>
              <a:rPr lang="cs-CZ" b="1" dirty="0" smtClean="0"/>
              <a:t>PODPOŘIT OBĚTI</a:t>
            </a:r>
            <a:r>
              <a:rPr lang="cs-CZ" dirty="0" smtClean="0"/>
              <a:t>, poradit jim, co mají dělat, pomoci </a:t>
            </a:r>
            <a:r>
              <a:rPr lang="cs-CZ" dirty="0" err="1" smtClean="0"/>
              <a:t>kyberšikanu</a:t>
            </a:r>
            <a:r>
              <a:rPr lang="cs-CZ" dirty="0" smtClean="0"/>
              <a:t> nahlásit.</a:t>
            </a: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269</TotalTime>
  <Words>646</Words>
  <Application>Microsoft Office PowerPoint</Application>
  <PresentationFormat>Předvádění na obrazovce (4:3)</PresentationFormat>
  <Paragraphs>105</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Urbanistický</vt:lpstr>
      <vt:lpstr>Kyberšikana – manuál pro rodiče</vt:lpstr>
      <vt:lpstr>Snímek 2</vt:lpstr>
      <vt:lpstr>Kyberšikana</vt:lpstr>
      <vt:lpstr>Snímek 4</vt:lpstr>
      <vt:lpstr>Specifické projevy kyberšikany </vt:lpstr>
      <vt:lpstr>Specifické projevy kyberšikany</vt:lpstr>
      <vt:lpstr>Další formy šikany s využitím IKT</vt:lpstr>
      <vt:lpstr>Jak se chránit před kyberšikanou</vt:lpstr>
      <vt:lpstr>Jak se bránit kyberútokům aneb co poradit žákům hned</vt:lpstr>
      <vt:lpstr>Školní řád</vt:lpstr>
      <vt:lpstr>Školní řád</vt:lpstr>
      <vt:lpstr>Trestní odpovědnost 15 – 18 let mladiství</vt:lpstr>
      <vt:lpstr>Trestní odpovědnost 15 – 18 let</vt:lpstr>
      <vt:lpstr>   Kdo poradí, co dělat?</vt:lpstr>
      <vt:lpstr>Důležité odkazy</vt:lpstr>
      <vt:lpstr>Zdroje: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Lankašovi</dc:creator>
  <cp:lastModifiedBy>strna</cp:lastModifiedBy>
  <cp:revision>29</cp:revision>
  <dcterms:created xsi:type="dcterms:W3CDTF">2017-10-23T15:05:07Z</dcterms:created>
  <dcterms:modified xsi:type="dcterms:W3CDTF">2017-11-10T14:16:28Z</dcterms:modified>
</cp:coreProperties>
</file>